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73" r:id="rId4"/>
    <p:sldId id="309" r:id="rId5"/>
    <p:sldId id="285" r:id="rId6"/>
    <p:sldId id="336" r:id="rId7"/>
    <p:sldId id="263" r:id="rId8"/>
    <p:sldId id="316" r:id="rId9"/>
    <p:sldId id="346" r:id="rId10"/>
    <p:sldId id="367" r:id="rId11"/>
    <p:sldId id="348" r:id="rId12"/>
    <p:sldId id="356" r:id="rId13"/>
    <p:sldId id="357" r:id="rId14"/>
    <p:sldId id="354" r:id="rId15"/>
    <p:sldId id="350" r:id="rId16"/>
    <p:sldId id="349" r:id="rId17"/>
    <p:sldId id="267" r:id="rId18"/>
    <p:sldId id="351" r:id="rId19"/>
    <p:sldId id="359" r:id="rId20"/>
    <p:sldId id="353" r:id="rId21"/>
    <p:sldId id="352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70" r:id="rId30"/>
    <p:sldId id="369" r:id="rId31"/>
    <p:sldId id="330" r:id="rId32"/>
    <p:sldId id="331" r:id="rId33"/>
    <p:sldId id="347" r:id="rId34"/>
    <p:sldId id="333" r:id="rId35"/>
    <p:sldId id="270" r:id="rId36"/>
    <p:sldId id="261" r:id="rId37"/>
    <p:sldId id="271" r:id="rId38"/>
    <p:sldId id="295" r:id="rId39"/>
    <p:sldId id="303" r:id="rId40"/>
    <p:sldId id="304" r:id="rId41"/>
    <p:sldId id="305" r:id="rId42"/>
    <p:sldId id="306" r:id="rId43"/>
    <p:sldId id="307" r:id="rId44"/>
    <p:sldId id="308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5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58" r:id="rId69"/>
  </p:sldIdLst>
  <p:sldSz cx="9144000" cy="6858000" type="screen4x3"/>
  <p:notesSz cx="6858000" cy="9144000"/>
  <p:embeddedFontLst>
    <p:embeddedFont>
      <p:font typeface="한컴 윤고딕 240" panose="02020603020101020101" pitchFamily="18" charset="-127"/>
      <p:regular r:id="rId71"/>
    </p:embeddedFont>
    <p:embeddedFont>
      <p:font typeface="타이포_뽀로로 M" panose="02020503020101020101" pitchFamily="18" charset="-127"/>
      <p:regular r:id="rId72"/>
    </p:embeddedFont>
    <p:embeddedFont>
      <p:font typeface="맑은 고딕" panose="020B0503020000020004" pitchFamily="50" charset="-127"/>
      <p:regular r:id="rId73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민영진" initials="민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CF4B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059" autoAdjust="0"/>
    <p:restoredTop sz="94465" autoAdjust="0"/>
  </p:normalViewPr>
  <p:slideViewPr>
    <p:cSldViewPr>
      <p:cViewPr varScale="1">
        <p:scale>
          <a:sx n="68" d="100"/>
          <a:sy n="68" d="100"/>
        </p:scale>
        <p:origin x="-1200" y="-10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2-12T18:33:21.70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AAE4-2ACA-4C66-987C-F87793B4128D}" type="datetimeFigureOut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238C-7D86-4C31-8963-9164BBB4A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8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0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2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D238C-7D86-4C31-8963-9164BBB4AF8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40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9874-8952-4217-A32D-8848592698D1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2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33D5-4641-45CD-BC76-74FDC96FB0CF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1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BE62-1638-4A12-8F3A-E706CC348A7F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2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4DCE-1E6B-4E2A-B4F9-2FA9E00B034B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8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E17D-14D6-465D-92B5-B05B973C2A4A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4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1570-BD9D-4CBE-82DD-8235B4A94E96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8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4505F-B7C4-4435-AF79-815418CA45AE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5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48F32-5D16-471A-AC86-B84F0FA19F34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0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69D2-A37A-4741-94BF-A0314B026875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31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D4A6-87CD-43F4-8D3D-B5B36C5D07A8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7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CDFF-74A9-4F36-8BD3-E23549F7ED15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80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A9F85-9117-40D7-9280-4295A339E8A6}" type="datetime1">
              <a:rPr lang="ko-KR" altLang="en-US" smtClean="0"/>
              <a:t>2017-02-19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C80DD-AB2E-4718-90F4-1564A6642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1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vuforia.com/all-articles" TargetMode="External"/><Relationship Id="rId7" Type="http://schemas.openxmlformats.org/officeDocument/2006/relationships/image" Target="../media/image1.gif"/><Relationship Id="rId2" Type="http://schemas.openxmlformats.org/officeDocument/2006/relationships/hyperlink" Target="https://unity3d.com/kr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vizyoshinaga.sakura.ne.jp/publication/" TargetMode="External"/><Relationship Id="rId5" Type="http://schemas.openxmlformats.org/officeDocument/2006/relationships/hyperlink" Target="https://www.leap-motion.kr/index.php/forum-dev" TargetMode="External"/><Relationship Id="rId4" Type="http://schemas.openxmlformats.org/officeDocument/2006/relationships/hyperlink" Target="https://www.leapmotion.com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9.png"/><Relationship Id="rId4" Type="http://schemas.openxmlformats.org/officeDocument/2006/relationships/image" Target="../media/image27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9.xml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527" y="1681928"/>
            <a:ext cx="8552235" cy="2808312"/>
          </a:xfrm>
          <a:prstGeom prst="roundRect">
            <a:avLst/>
          </a:prstGeom>
          <a:solidFill>
            <a:srgbClr val="F2E5D4"/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 미술 교육 보조 도구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5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</a:t>
            </a:r>
            <a:r>
              <a:rPr lang="en-US" altLang="ko-KR" sz="25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rt Education Assistance Tool For Children Using Leap Motion and Augmented Reality System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610818" y="4735860"/>
            <a:ext cx="4276118" cy="15843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지도교수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한경숙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2008154008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2011150012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김현진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2012152048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AutoShape 2" descr="kp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kpu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kpu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kpu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613372" y="307057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04107" y="5733256"/>
            <a:ext cx="2267693" cy="568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설계발표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하드웨어 구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성</a:t>
            </a:r>
          </a:p>
        </p:txBody>
      </p:sp>
      <p:pic>
        <p:nvPicPr>
          <p:cNvPr id="3074" name="Picture 2" descr="C:\Users\HYP\Desktop\mark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2" y="2565651"/>
            <a:ext cx="223224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31506" y="4787021"/>
            <a:ext cx="16201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5851" y="4219112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webc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13" y="2435197"/>
            <a:ext cx="2177192" cy="217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YP\Desktop\leap-motion-controller-2b41e83f2ef0b45c4a1b7f91d5bbc1c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2" t="26666" r="19299" b="15947"/>
          <a:stretch/>
        </p:blipFill>
        <p:spPr bwMode="auto">
          <a:xfrm>
            <a:off x="3203848" y="3144437"/>
            <a:ext cx="2568265" cy="10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960777" y="4612389"/>
            <a:ext cx="23762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051" name="Picture 3" descr="C:\Users\HYP\Desktop\class dsiageg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43" y="2087928"/>
            <a:ext cx="7473602" cy="4077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6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(leap motion)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2" name="Picture 2" descr="C:\Users\HYP\Desktop\le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88840"/>
            <a:ext cx="7663123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(AR)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147" name="Picture 3" descr="C:\Users\HYP\Desktop\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2" y="1916832"/>
            <a:ext cx="7672392" cy="418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Class (AEAT System)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9" name="Picture 3" descr="C:\Users\HYP\Desktop\AE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80" y="2076131"/>
            <a:ext cx="7289528" cy="416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6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 – case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4" name="Picture 2" descr="C:\Users\HYP\Desktop\Usecase_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37" y="1999660"/>
            <a:ext cx="6906614" cy="4382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71600" y="1216401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Sequence Diagram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USER\Desktop\SequenceDia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488832" cy="4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4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</a:t>
            </a:r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728614"/>
              </p:ext>
            </p:extLst>
          </p:nvPr>
        </p:nvGraphicFramePr>
        <p:xfrm>
          <a:off x="827585" y="2155844"/>
          <a:ext cx="7488831" cy="3953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7"/>
                <a:gridCol w="4536504"/>
              </a:tblGrid>
              <a:tr h="553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구현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 이름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그림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따라 그리기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1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과 동일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3. 3D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 생성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Object.Instantiate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4.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ko-KR" altLang="en-US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변경할 멤버변수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680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5.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완성 애니메이션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(speed, 0, 0);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8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선택 화면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033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 선택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TOUCH!</a:t>
            </a:r>
          </a:p>
        </p:txBody>
      </p:sp>
      <p:pic>
        <p:nvPicPr>
          <p:cNvPr id="1028" name="Picture 4" descr="C:\Users\HYP\Desktop\beforeU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90" y="2527460"/>
            <a:ext cx="3979110" cy="28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6524510" y="3923237"/>
            <a:ext cx="1393531" cy="5904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7056276" y="2204864"/>
            <a:ext cx="165000" cy="1718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버튼을 누르면 다음 화면으로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 descr="C:\Users\HYP\Desktop\aftU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4" y="2515270"/>
            <a:ext cx="3955840" cy="28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41954"/>
              </p:ext>
            </p:extLst>
          </p:nvPr>
        </p:nvGraphicFramePr>
        <p:xfrm>
          <a:off x="755576" y="2276872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UI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누르면 해당 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넘어가고자 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정확하게 원하는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 이동해야 함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이동하는데 걸리는 시간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button.Click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() –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 클릭을 인식하는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method</a:t>
                      </a: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클릭 시 일어나는 일을 재정의 해서 사용</a:t>
                      </a:r>
                      <a:endParaRPr lang="ko-KR" altLang="en-US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SceneManager.LoadScene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index) 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버튼을 누를 시 해당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index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를 가지고 있는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Scene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으로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이동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9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53429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목차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953690"/>
            <a:ext cx="8552235" cy="5784390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968" y="1107831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2500" dirty="0"/>
          </a:p>
        </p:txBody>
      </p:sp>
      <p:sp>
        <p:nvSpPr>
          <p:cNvPr id="8" name="다이아몬드 7"/>
          <p:cNvSpPr/>
          <p:nvPr/>
        </p:nvSpPr>
        <p:spPr>
          <a:xfrm>
            <a:off x="1507279" y="998813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773809" y="6356350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95968" y="2238270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25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95968" y="1677196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2500" dirty="0"/>
          </a:p>
        </p:txBody>
      </p:sp>
      <p:sp>
        <p:nvSpPr>
          <p:cNvPr id="22" name="다이아몬드 21"/>
          <p:cNvSpPr/>
          <p:nvPr/>
        </p:nvSpPr>
        <p:spPr>
          <a:xfrm>
            <a:off x="1507279" y="1568178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897892" y="3923084"/>
            <a:ext cx="5733994" cy="41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개발 방법</a:t>
            </a:r>
            <a:endParaRPr lang="ko-KR" altLang="en-US" sz="25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95968" y="2799344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25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897892" y="4476198"/>
            <a:ext cx="5733994" cy="41220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25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890022" y="5029411"/>
            <a:ext cx="5733994" cy="4122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25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90022" y="5590349"/>
            <a:ext cx="5733994" cy="4122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수행일정</a:t>
            </a:r>
            <a:endParaRPr lang="ko-KR" altLang="en-US" sz="2500" dirty="0"/>
          </a:p>
        </p:txBody>
      </p:sp>
      <p:sp>
        <p:nvSpPr>
          <p:cNvPr id="20" name="다이아몬드 19"/>
          <p:cNvSpPr/>
          <p:nvPr/>
        </p:nvSpPr>
        <p:spPr>
          <a:xfrm>
            <a:off x="1507279" y="2129252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6" name="다이아몬드 25"/>
          <p:cNvSpPr/>
          <p:nvPr/>
        </p:nvSpPr>
        <p:spPr>
          <a:xfrm>
            <a:off x="1507279" y="2690326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7020272" y="30723"/>
            <a:ext cx="2281382" cy="8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1895968" y="3360418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2500" dirty="0"/>
          </a:p>
        </p:txBody>
      </p:sp>
      <p:sp>
        <p:nvSpPr>
          <p:cNvPr id="37" name="다이아몬드 36"/>
          <p:cNvSpPr/>
          <p:nvPr/>
        </p:nvSpPr>
        <p:spPr>
          <a:xfrm>
            <a:off x="1507279" y="3241527"/>
            <a:ext cx="743551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03088" y="6126919"/>
            <a:ext cx="5733994" cy="412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2500" dirty="0"/>
          </a:p>
        </p:txBody>
      </p:sp>
      <p:sp>
        <p:nvSpPr>
          <p:cNvPr id="24" name="다이아몬드 23"/>
          <p:cNvSpPr/>
          <p:nvPr/>
        </p:nvSpPr>
        <p:spPr>
          <a:xfrm>
            <a:off x="1524193" y="3814066"/>
            <a:ext cx="743551" cy="68508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1524193" y="4367180"/>
            <a:ext cx="743551" cy="685082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7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0" name="다이아몬드 29"/>
          <p:cNvSpPr/>
          <p:nvPr/>
        </p:nvSpPr>
        <p:spPr>
          <a:xfrm>
            <a:off x="1531313" y="4920393"/>
            <a:ext cx="743551" cy="68508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8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다이아몬드 31"/>
          <p:cNvSpPr/>
          <p:nvPr/>
        </p:nvSpPr>
        <p:spPr>
          <a:xfrm>
            <a:off x="1531313" y="5481331"/>
            <a:ext cx="743551" cy="685082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9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9" name="다이아몬드 38"/>
          <p:cNvSpPr/>
          <p:nvPr/>
        </p:nvSpPr>
        <p:spPr>
          <a:xfrm>
            <a:off x="1514399" y="6008028"/>
            <a:ext cx="760465" cy="68508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trike="sngStrike" spc="-3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012" y="613901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10</a:t>
            </a:r>
            <a:endParaRPr lang="ko-KR" altLang="en-US" sz="2000" dirty="0">
              <a:solidFill>
                <a:schemeClr val="bg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0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손 그리지 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8" y="2514658"/>
            <a:ext cx="3990975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YP\Desktop\손 그린 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09" y="2514658"/>
            <a:ext cx="3990975" cy="2571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804248" y="3356992"/>
            <a:ext cx="504056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V="1">
            <a:off x="7056276" y="2204864"/>
            <a:ext cx="0" cy="11521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544108" y="1556792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손가락이 만나면 작동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1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라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44" y="2708391"/>
            <a:ext cx="4012701" cy="25830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9" y="2702625"/>
            <a:ext cx="3995346" cy="258886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619671" y="2846522"/>
            <a:ext cx="1781897" cy="18927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endCxn id="13" idx="1"/>
          </p:cNvCxnSpPr>
          <p:nvPr/>
        </p:nvCxnSpPr>
        <p:spPr>
          <a:xfrm flipV="1">
            <a:off x="3131840" y="2150831"/>
            <a:ext cx="1609555" cy="9901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Shader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이용해 만든 도형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0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805374"/>
              </p:ext>
            </p:extLst>
          </p:nvPr>
        </p:nvGraphicFramePr>
        <p:xfrm>
          <a:off x="738856" y="2132856"/>
          <a:ext cx="7721576" cy="407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손짓을 모으면 그림을 그림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나오는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Line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Line Object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의 색상과 형태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붙었을 경우 자식 객체를 활성화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PinchDetector.OnDeactivate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떨어졌는지 여부를 확인하는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떨어질 경우 자식 객체를 삭제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0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도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4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꼭지점에 맞춰 도형 생성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5" name="Picture 2" descr="C:\Users\HYP\Desktop\도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16490" cy="258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 rot="18262326">
            <a:off x="6179773" y="3639898"/>
            <a:ext cx="720080" cy="720080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956246" y="3439076"/>
            <a:ext cx="1126953" cy="1121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</p:cNvCxnSpPr>
          <p:nvPr/>
        </p:nvCxnSpPr>
        <p:spPr>
          <a:xfrm flipH="1" flipV="1">
            <a:off x="6170435" y="2474867"/>
            <a:ext cx="349288" cy="9642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3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87245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꼭지점에 맞추어 도형 생성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만들어질 도형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양손의 꼭지점 좌표</a:t>
                      </a:r>
                      <a:endParaRPr lang="ko-KR" altLang="en-US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립모션의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인식률과 정확도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도형의 종류와 복잡도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PinchDetector.OnActivate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(bool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doTrasition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손이 붙었는지 여부를 확인하는 함수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makeFigure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figurelist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원하는 도형을 만들고 크기를 조절하는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손짓으로 간단하게 색</a:t>
            </a:r>
            <a:r>
              <a:rPr lang="ko-KR" altLang="en-US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칠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9" y="2708390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자유형 8"/>
          <p:cNvSpPr/>
          <p:nvPr/>
        </p:nvSpPr>
        <p:spPr>
          <a:xfrm>
            <a:off x="2154172" y="3233029"/>
            <a:ext cx="1080654" cy="1735282"/>
          </a:xfrm>
          <a:custGeom>
            <a:avLst/>
            <a:gdLst>
              <a:gd name="connsiteX0" fmla="*/ 0 w 1080654"/>
              <a:gd name="connsiteY0" fmla="*/ 654628 h 1735282"/>
              <a:gd name="connsiteX1" fmla="*/ 187036 w 1080654"/>
              <a:gd name="connsiteY1" fmla="*/ 384464 h 1735282"/>
              <a:gd name="connsiteX2" fmla="*/ 187036 w 1080654"/>
              <a:gd name="connsiteY2" fmla="*/ 883228 h 1735282"/>
              <a:gd name="connsiteX3" fmla="*/ 415636 w 1080654"/>
              <a:gd name="connsiteY3" fmla="*/ 62346 h 1735282"/>
              <a:gd name="connsiteX4" fmla="*/ 322118 w 1080654"/>
              <a:gd name="connsiteY4" fmla="*/ 1059873 h 1735282"/>
              <a:gd name="connsiteX5" fmla="*/ 581891 w 1080654"/>
              <a:gd name="connsiteY5" fmla="*/ 0 h 1735282"/>
              <a:gd name="connsiteX6" fmla="*/ 457200 w 1080654"/>
              <a:gd name="connsiteY6" fmla="*/ 1215737 h 1735282"/>
              <a:gd name="connsiteX7" fmla="*/ 685800 w 1080654"/>
              <a:gd name="connsiteY7" fmla="*/ 0 h 1735282"/>
              <a:gd name="connsiteX8" fmla="*/ 581891 w 1080654"/>
              <a:gd name="connsiteY8" fmla="*/ 1267691 h 1735282"/>
              <a:gd name="connsiteX9" fmla="*/ 758536 w 1080654"/>
              <a:gd name="connsiteY9" fmla="*/ 218209 h 1735282"/>
              <a:gd name="connsiteX10" fmla="*/ 644236 w 1080654"/>
              <a:gd name="connsiteY10" fmla="*/ 1402773 h 1735282"/>
              <a:gd name="connsiteX11" fmla="*/ 841663 w 1080654"/>
              <a:gd name="connsiteY11" fmla="*/ 426028 h 1735282"/>
              <a:gd name="connsiteX12" fmla="*/ 748145 w 1080654"/>
              <a:gd name="connsiteY12" fmla="*/ 1413164 h 1735282"/>
              <a:gd name="connsiteX13" fmla="*/ 966354 w 1080654"/>
              <a:gd name="connsiteY13" fmla="*/ 592282 h 1735282"/>
              <a:gd name="connsiteX14" fmla="*/ 831272 w 1080654"/>
              <a:gd name="connsiteY14" fmla="*/ 1548246 h 1735282"/>
              <a:gd name="connsiteX15" fmla="*/ 1080654 w 1080654"/>
              <a:gd name="connsiteY15" fmla="*/ 748146 h 1735282"/>
              <a:gd name="connsiteX16" fmla="*/ 883227 w 1080654"/>
              <a:gd name="connsiteY16" fmla="*/ 1735282 h 17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80654" h="1735282">
                <a:moveTo>
                  <a:pt x="0" y="654628"/>
                </a:moveTo>
                <a:lnTo>
                  <a:pt x="187036" y="384464"/>
                </a:lnTo>
                <a:lnTo>
                  <a:pt x="187036" y="883228"/>
                </a:lnTo>
                <a:lnTo>
                  <a:pt x="415636" y="62346"/>
                </a:lnTo>
                <a:lnTo>
                  <a:pt x="322118" y="1059873"/>
                </a:lnTo>
                <a:lnTo>
                  <a:pt x="581891" y="0"/>
                </a:lnTo>
                <a:lnTo>
                  <a:pt x="457200" y="1215737"/>
                </a:lnTo>
                <a:lnTo>
                  <a:pt x="685800" y="0"/>
                </a:lnTo>
                <a:lnTo>
                  <a:pt x="581891" y="1267691"/>
                </a:lnTo>
                <a:lnTo>
                  <a:pt x="758536" y="218209"/>
                </a:lnTo>
                <a:lnTo>
                  <a:pt x="644236" y="1402773"/>
                </a:lnTo>
                <a:lnTo>
                  <a:pt x="841663" y="426028"/>
                </a:lnTo>
                <a:lnTo>
                  <a:pt x="748145" y="1413164"/>
                </a:lnTo>
                <a:lnTo>
                  <a:pt x="966354" y="592282"/>
                </a:lnTo>
                <a:lnTo>
                  <a:pt x="831272" y="1548246"/>
                </a:lnTo>
                <a:lnTo>
                  <a:pt x="1080654" y="748146"/>
                </a:lnTo>
                <a:lnTo>
                  <a:pt x="883227" y="1735282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708391"/>
            <a:ext cx="4029136" cy="258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6" idx="0"/>
            <a:endCxn id="13" idx="2"/>
          </p:cNvCxnSpPr>
          <p:nvPr/>
        </p:nvCxnSpPr>
        <p:spPr>
          <a:xfrm flipH="1" flipV="1">
            <a:off x="6253563" y="2474867"/>
            <a:ext cx="602715" cy="7156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5951535" y="3190494"/>
            <a:ext cx="1809485" cy="18401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11009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색칠 한 부분 </a:t>
                      </a:r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번호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(RGB)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 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Percentage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몇 퍼센트 에서 색상이 변하는지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색상의 종류와 개수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Material.color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RGB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색상을 변경하는 스크립트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coloring(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percentage,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colorNumber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일정 부분 이상 색칠이 진행되면 객체의 단면을 변환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9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애니메이션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2" descr="C:\Users\HYP\Desktop\robojump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29659"/>
            <a:ext cx="5976664" cy="356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028615" y="1419698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 시 특정 애니메이션 실행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2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77473"/>
              </p:ext>
            </p:extLst>
          </p:nvPr>
        </p:nvGraphicFramePr>
        <p:xfrm>
          <a:off x="738856" y="2132856"/>
          <a:ext cx="7721576" cy="4018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매핑</a:t>
                      </a:r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완료 시 애니메이션 실행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애니메이션 동작의 종류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아이들이 관심 있어 할만한지 여부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transform.Translate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(float x, float y, float z, Space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relativeTo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);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움직임을 표현 할 좌표공간을 바꾸는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dancingObject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 String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movelist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[],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objectlist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[] ) -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객체가 움직이게 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86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지우는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제스쳐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8698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2860" y="5589240"/>
            <a:ext cx="2072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그리기 후</a:t>
            </a:r>
            <a:endParaRPr lang="en-US" altLang="ko-KR" sz="2500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41395" y="1826795"/>
            <a:ext cx="3024336" cy="648072"/>
          </a:xfrm>
          <a:prstGeom prst="rect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우에서 좌로 쓸면 삭제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6047509" y="2992582"/>
            <a:ext cx="1454727" cy="2140527"/>
          </a:xfrm>
          <a:custGeom>
            <a:avLst/>
            <a:gdLst>
              <a:gd name="connsiteX0" fmla="*/ 0 w 1454727"/>
              <a:gd name="connsiteY0" fmla="*/ 862445 h 2140527"/>
              <a:gd name="connsiteX1" fmla="*/ 872836 w 1454727"/>
              <a:gd name="connsiteY1" fmla="*/ 0 h 2140527"/>
              <a:gd name="connsiteX2" fmla="*/ 1454727 w 1454727"/>
              <a:gd name="connsiteY2" fmla="*/ 966354 h 2140527"/>
              <a:gd name="connsiteX3" fmla="*/ 1205346 w 1454727"/>
              <a:gd name="connsiteY3" fmla="*/ 2140527 h 2140527"/>
              <a:gd name="connsiteX4" fmla="*/ 0 w 1454727"/>
              <a:gd name="connsiteY4" fmla="*/ 862445 h 2140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727" h="2140527">
                <a:moveTo>
                  <a:pt x="0" y="862445"/>
                </a:moveTo>
                <a:lnTo>
                  <a:pt x="872836" y="0"/>
                </a:lnTo>
                <a:lnTo>
                  <a:pt x="1454727" y="966354"/>
                </a:lnTo>
                <a:lnTo>
                  <a:pt x="1205346" y="2140527"/>
                </a:lnTo>
                <a:lnTo>
                  <a:pt x="0" y="8624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50" y="2699942"/>
            <a:ext cx="4029136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99942"/>
            <a:ext cx="3995293" cy="255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왼쪽 화살표 3"/>
          <p:cNvSpPr/>
          <p:nvPr/>
        </p:nvSpPr>
        <p:spPr>
          <a:xfrm>
            <a:off x="6160689" y="3429000"/>
            <a:ext cx="1944216" cy="936104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3" idx="2"/>
            <a:endCxn id="4" idx="0"/>
          </p:cNvCxnSpPr>
          <p:nvPr/>
        </p:nvCxnSpPr>
        <p:spPr>
          <a:xfrm>
            <a:off x="6253563" y="2474867"/>
            <a:ext cx="375178" cy="954133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6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32859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33097" y="6431375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556793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지난 발표에서의 </a:t>
            </a:r>
            <a:r>
              <a:rPr lang="ko-KR" altLang="en-US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지적사항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4002020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지적 사항에 대한 답변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2276872"/>
            <a:ext cx="7992888" cy="1584176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구체적인 설계 및 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UI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 진행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필요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도형이 너무 단순</a:t>
            </a:r>
            <a:endParaRPr lang="en-US" altLang="ko-KR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응용의 완성도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67544" y="4725144"/>
            <a:ext cx="7992888" cy="1584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설계단계에서 진행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캐릭터 모션 반영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복잡한 도형 몇 가지 추가</a:t>
            </a:r>
            <a:endParaRPr lang="en-US" altLang="ko-KR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상용화 된 제품 정도의 완성도를 목표</a:t>
            </a:r>
            <a:endParaRPr lang="ko-KR" altLang="en-US" dirty="0"/>
          </a:p>
        </p:txBody>
      </p:sp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Method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설명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19336"/>
              </p:ext>
            </p:extLst>
          </p:nvPr>
        </p:nvGraphicFramePr>
        <p:xfrm>
          <a:off x="738856" y="2132856"/>
          <a:ext cx="7721576" cy="3960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888"/>
                <a:gridCol w="6192688"/>
              </a:tblGrid>
              <a:tr h="535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기능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통한 오브젝트 삭제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데이터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 데이터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고려사항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실수로 지워지지 않게 끔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제스처를 인식하게 하는 것이 중요</a:t>
                      </a:r>
                      <a:endParaRPr lang="en-US" altLang="ko-KR" baseline="0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controller.enableGesture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(Leap::Gesture::TYPE_CIRCLE)</a:t>
                      </a:r>
                      <a:r>
                        <a:rPr lang="en-US" altLang="ko-KR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- </a:t>
                      </a:r>
                      <a:r>
                        <a:rPr lang="ko-KR" altLang="en-US" baseline="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미리 저장된 제스처와 비교하는 함수</a:t>
                      </a:r>
                      <a:endParaRPr lang="en-US" altLang="ko-KR" dirty="0" smtClean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</a:tr>
              <a:tr h="856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함수</a:t>
                      </a:r>
                      <a:r>
                        <a:rPr lang="en-US" altLang="ko-KR" sz="2500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2</a:t>
                      </a:r>
                      <a:endParaRPr lang="ko-KR" altLang="en-US" sz="2500" dirty="0">
                        <a:latin typeface="타이포_뽀로로 M" panose="02020503020101020101" pitchFamily="18" charset="-127"/>
                        <a:ea typeface="타이포_뽀로로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Destroy(</a:t>
                      </a:r>
                      <a:r>
                        <a:rPr lang="en-US" altLang="ko-KR" dirty="0" err="1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ScriptRef</a:t>
                      </a: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 : Object.Destroy.html))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- </a:t>
                      </a:r>
                      <a:r>
                        <a:rPr lang="ko-KR" altLang="en-US" dirty="0" smtClean="0">
                          <a:latin typeface="타이포_뽀로로 M" panose="02020503020101020101" pitchFamily="18" charset="-127"/>
                          <a:ea typeface="타이포_뽀로로 M" panose="02020503020101020101" pitchFamily="18" charset="-127"/>
                        </a:rPr>
                        <a:t>오브젝트를 삭제하는 함수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9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환경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089" y="2089922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최소 시스템 사양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Window7 ,8 intel core i3, i5, i7 processor 2GB RAM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,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USB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2.0 port, internet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connection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소프트웨어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Leap Motion /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Airspace</a:t>
            </a:r>
            <a:endParaRPr lang="en-US" altLang="ko-KR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지원 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Android , iOS &amp;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UWP</a:t>
            </a:r>
            <a:endParaRPr lang="ko-KR" altLang="en-US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VuMark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VuMark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운영체제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Windows 7 SP1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8, 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 Mac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OS X 10.8 </a:t>
            </a:r>
            <a:r>
              <a:rPr lang="ko-KR" altLang="en-US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GPU :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DX9 (</a:t>
            </a:r>
            <a:r>
              <a:rPr lang="ko-KR" altLang="en-US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셰이더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모델 </a:t>
            </a:r>
            <a:r>
              <a:rPr lang="en-US" altLang="ko-KR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3.0</a:t>
            </a:r>
            <a:r>
              <a:rPr lang="en-US" altLang="ko-KR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), DX11 </a:t>
            </a:r>
            <a:r>
              <a:rPr lang="ko-KR" altLang="en-US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그래픽 카드</a:t>
            </a:r>
          </a:p>
          <a:p>
            <a:pPr marL="285750" indent="-285750">
              <a:buFontTx/>
              <a:buChar char="-"/>
            </a:pP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>
            <a:hlinkClick r:id="rId3" action="ppaction://hlinksldjump"/>
          </p:cNvPr>
          <p:cNvSpPr/>
          <p:nvPr/>
        </p:nvSpPr>
        <p:spPr>
          <a:xfrm>
            <a:off x="7641320" y="1603867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개발환경 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9433" y="1772816"/>
            <a:ext cx="7920880" cy="15841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졸업작품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주소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://github.com/darolb/Team-PlayMeetJob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99433" y="3573016"/>
            <a:ext cx="7920880" cy="23042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	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팀원 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GitHub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ID</a:t>
            </a:r>
          </a:p>
          <a:p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김현진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anytime1106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민영진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YoungJinMIN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홍윤표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darolb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971600" y="1969273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71600" y="3721704"/>
            <a:ext cx="500975" cy="49629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방</a:t>
            </a:r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법</a:t>
            </a:r>
          </a:p>
        </p:txBody>
      </p:sp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</a:t>
            </a:r>
            <a:r>
              <a:rPr lang="en-US" altLang="ko-KR" sz="20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Unity Personal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손가락 위치 추적 기능을 이용하여 그림 그리기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립모션의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모션인식 기능을 이용하여 명령어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cloud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이용한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저장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그린 그림을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</a:t>
            </a:r>
            <a:r>
              <a:rPr lang="ko-KR" altLang="en-US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데이터로 가져와서 표현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오브젝트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의 생성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복사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변경 등을 이용 </a:t>
            </a:r>
            <a:endParaRPr lang="en-US" altLang="ko-KR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모션에 스크립트를 </a:t>
            </a: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코딩하여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기능 구현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립모션과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증강현실의 연결 매개체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7" name="웃는 얼굴 16"/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데모 환경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pic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71943"/>
            <a:ext cx="2935604" cy="3173626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HYP\Desktop\camepict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04" y="1447091"/>
            <a:ext cx="1240860" cy="1240860"/>
          </a:xfrm>
          <a:prstGeom prst="rect">
            <a:avLst/>
          </a:prstGeom>
          <a:noFill/>
          <a:scene3d>
            <a:camera prst="perspectiveRight">
              <a:rot lat="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HYP\Desktop\160_F_107642858_SCoILb6DX0ICKySGpiLa7yqhUU83iyF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9" y="1714033"/>
            <a:ext cx="3168352" cy="3168352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84" y="2731916"/>
            <a:ext cx="1080120" cy="360040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5430">
            <a:off x="4202307" y="2078191"/>
            <a:ext cx="1796402" cy="20275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74570" flipV="1">
            <a:off x="4202308" y="3239306"/>
            <a:ext cx="1796402" cy="20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업무 분담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83047"/>
              </p:ext>
            </p:extLst>
          </p:nvPr>
        </p:nvGraphicFramePr>
        <p:xfrm>
          <a:off x="931416" y="1870641"/>
          <a:ext cx="7240993" cy="420413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04280"/>
                <a:gridCol w="1859529"/>
                <a:gridCol w="2238592"/>
                <a:gridCol w="2238592"/>
              </a:tblGrid>
              <a:tr h="7266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김현진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민영진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홍윤표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자료수집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뷰포리아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사용법 및 기능 조사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사용법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기능 조사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설계 및 구현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손동작을 좌표로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변환하여 서버로 전송하는 방법 설계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모델을 가져와서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상에서 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으로 받은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좌표를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3D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모델링 구현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기타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팀장 및 일정 관리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 작성 및 재무 담당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버전 관리 및 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PPT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작성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869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인식률 테스트</a:t>
                      </a: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 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정밀도 테스트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통합 테스트</a:t>
                      </a:r>
                      <a:r>
                        <a:rPr lang="en-US" altLang="ko-KR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/ 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유지 보수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종합설계 수행 일정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1606"/>
              </p:ext>
            </p:extLst>
          </p:nvPr>
        </p:nvGraphicFramePr>
        <p:xfrm>
          <a:off x="871138" y="1647818"/>
          <a:ext cx="7457014" cy="46497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92312"/>
                <a:gridCol w="2808312"/>
                <a:gridCol w="390901"/>
                <a:gridCol w="390901"/>
                <a:gridCol w="390901"/>
                <a:gridCol w="390901"/>
                <a:gridCol w="390901"/>
                <a:gridCol w="390901"/>
                <a:gridCol w="390901"/>
                <a:gridCol w="720083"/>
              </a:tblGrid>
              <a:tr h="626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항 목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추진사항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4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7~10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월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정의 및 분석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</a:t>
                      </a:r>
                      <a:r>
                        <a:rPr lang="en-US" altLang="ko-KR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요구사항 명세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 및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상세설계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시스템 설계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상세 설계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기능 구현</a:t>
                      </a:r>
                      <a:endParaRPr lang="ko-KR" altLang="en-US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활용한 증강현실 기능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연동 구현</a:t>
                      </a:r>
                      <a:endParaRPr lang="en-US" altLang="ko-KR" sz="12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- 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기능 구현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테스트 및 데모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유니티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환경 테스트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서버를 연동한 전체 시스템 테스트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문서화 및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제언서 발표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졸업작품 중간 보고서 작성</a:t>
                      </a:r>
                      <a:endParaRPr lang="en-US" altLang="ko-KR" sz="12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최종 발표</a:t>
                      </a:r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F0000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CF4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5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필요 기술 및 참고문헌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홈페이지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https://unity3d.com/kr</a:t>
            </a:r>
            <a:r>
              <a:rPr lang="en-US" altLang="ko-KR" dirty="0" smtClean="0">
                <a:solidFill>
                  <a:schemeClr val="tx1"/>
                </a:solidFill>
              </a:rPr>
              <a:t> - unity</a:t>
            </a:r>
            <a:r>
              <a:rPr lang="ko-KR" altLang="en-US" dirty="0" smtClean="0">
                <a:solidFill>
                  <a:schemeClr val="tx1"/>
                </a:solidFill>
              </a:rPr>
              <a:t> 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3"/>
              </a:rPr>
              <a:t>library.vuforia.com/all-articles</a:t>
            </a:r>
            <a:r>
              <a:rPr lang="en-US" altLang="ko-KR" dirty="0" smtClean="0">
                <a:solidFill>
                  <a:schemeClr val="tx1"/>
                </a:solidFill>
              </a:rPr>
              <a:t> - AR </a:t>
            </a:r>
            <a:r>
              <a:rPr lang="en-US" altLang="ko-KR" dirty="0" err="1" smtClean="0">
                <a:solidFill>
                  <a:schemeClr val="tx1"/>
                </a:solidFill>
              </a:rPr>
              <a:t>vuforia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개발자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4"/>
              </a:rPr>
              <a:t>https://www.leapmotion.com</a:t>
            </a:r>
            <a:r>
              <a:rPr lang="en-US" altLang="ko-KR" dirty="0" smtClean="0">
                <a:solidFill>
                  <a:schemeClr val="tx1"/>
                </a:solidFill>
                <a:hlinkClick r:id="rId4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</a:rPr>
              <a:t> - Leap Motion </a:t>
            </a:r>
            <a:r>
              <a:rPr lang="ko-KR" altLang="en-US" dirty="0" smtClean="0">
                <a:solidFill>
                  <a:schemeClr val="tx1"/>
                </a:solidFill>
              </a:rPr>
              <a:t>공식 홈페이지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dirty="0" smtClean="0">
                <a:solidFill>
                  <a:schemeClr val="tx1"/>
                </a:solidFill>
                <a:hlinkClick r:id="rId5"/>
              </a:rPr>
              <a:t>www.leap-motion.kr/index.php/forum-dev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- Leap Motion </a:t>
            </a:r>
            <a:r>
              <a:rPr lang="ko-KR" altLang="en-US" dirty="0" smtClean="0">
                <a:solidFill>
                  <a:schemeClr val="tx1"/>
                </a:solidFill>
              </a:rPr>
              <a:t>개발자 한국공식포럼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논문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채효현</a:t>
            </a:r>
            <a:r>
              <a:rPr lang="en-US" altLang="ko-KR" dirty="0" smtClean="0">
                <a:solidFill>
                  <a:schemeClr val="tx1"/>
                </a:solidFill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ko-KR" altLang="en-US" dirty="0" smtClean="0">
                <a:solidFill>
                  <a:schemeClr val="tx1"/>
                </a:solidFill>
              </a:rPr>
              <a:t>증강현실</a:t>
            </a:r>
            <a:r>
              <a:rPr lang="en-US" altLang="ko-KR" dirty="0">
                <a:solidFill>
                  <a:schemeClr val="tx1"/>
                </a:solidFill>
              </a:rPr>
              <a:t>(AR) </a:t>
            </a:r>
            <a:r>
              <a:rPr lang="ko-KR" altLang="en-US" dirty="0" err="1">
                <a:solidFill>
                  <a:schemeClr val="tx1"/>
                </a:solidFill>
              </a:rPr>
              <a:t>컬러링을</a:t>
            </a:r>
            <a:r>
              <a:rPr lang="ko-KR" altLang="en-US" dirty="0">
                <a:solidFill>
                  <a:schemeClr val="tx1"/>
                </a:solidFill>
              </a:rPr>
              <a:t> 통한 미술교육 </a:t>
            </a:r>
            <a:r>
              <a:rPr lang="ko-KR" altLang="en-US" dirty="0" smtClean="0">
                <a:solidFill>
                  <a:schemeClr val="tx1"/>
                </a:solidFill>
              </a:rPr>
              <a:t>제안</a:t>
            </a:r>
            <a:r>
              <a:rPr lang="en-US" altLang="ko-KR" dirty="0" smtClean="0">
                <a:solidFill>
                  <a:schemeClr val="tx1"/>
                </a:solidFill>
              </a:rPr>
              <a:t>&gt;, 2015</a:t>
            </a:r>
          </a:p>
          <a:p>
            <a:r>
              <a:rPr lang="en-US" altLang="ko-KR" dirty="0">
                <a:solidFill>
                  <a:schemeClr val="tx1"/>
                </a:solidFill>
                <a:hlinkClick r:id="rId6"/>
              </a:rPr>
              <a:t>http://www.vizyoshinaga.sakura.ne.jp/publication/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TAKASHI </a:t>
            </a:r>
            <a:r>
              <a:rPr lang="en-US" altLang="ko-KR" dirty="0">
                <a:solidFill>
                  <a:schemeClr val="tx1"/>
                </a:solidFill>
              </a:rPr>
              <a:t>YOSHINAGA </a:t>
            </a:r>
            <a:r>
              <a:rPr lang="en-US" altLang="ko-KR" dirty="0" err="1">
                <a:solidFill>
                  <a:schemeClr val="tx1"/>
                </a:solidFill>
              </a:rPr>
              <a:t>LeapMotion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ko-KR" altLang="en-US" dirty="0" err="1">
                <a:solidFill>
                  <a:schemeClr val="tx1"/>
                </a:solidFill>
              </a:rPr>
              <a:t>근전계측</a:t>
            </a:r>
            <a:r>
              <a:rPr lang="ko-KR" altLang="en-US" dirty="0">
                <a:solidFill>
                  <a:schemeClr val="tx1"/>
                </a:solidFill>
              </a:rPr>
              <a:t> 연구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감사합니다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제안서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179025"/>
            <a:ext cx="8888339" cy="53463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536" y="214618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345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배경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9469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69345" y="2996952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목표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345" y="4554895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연구 개발 효과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2204864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 가파른 증가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,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증가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위한 정부의 공교육 질 강화 사업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3766848"/>
            <a:ext cx="7657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활성화에 도움이 되는 아이디어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미술 교육을 활용하여 색다른 방식으로 교육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5343236"/>
            <a:ext cx="765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그릴 때 시각적 정보를 처리하며 상상력이 증대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en-US" altLang="ko-KR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그림이 아동의 창의성 있는 사고를 하도록 도움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 </a:t>
            </a:r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: </a:t>
            </a:r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흥미로운 활동을 반복적으로 실행 함으로서 집중력 향상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웃는 얼굴 14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971600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err="1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Git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Hub 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페이지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3756" y="1481925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58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805264"/>
            <a:ext cx="6930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최근 우리나라의 교육열이 가파르게 증가하고 있음</a:t>
            </a:r>
            <a:endParaRPr lang="ko-KR" altLang="en-US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194" name="Picture 2" descr="C:\Users\HYP\Desktop\PS120604000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25" y="1988840"/>
            <a:ext cx="6942440" cy="35283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1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배경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3" y="5805264"/>
            <a:ext cx="87682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사교육 열풍 완화를 위해 </a:t>
            </a:r>
            <a:r>
              <a:rPr lang="ko-KR" altLang="en-US" sz="25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정부가 무료 </a:t>
            </a:r>
            <a:r>
              <a:rPr lang="ko-KR" altLang="en-US" sz="2500" dirty="0" err="1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어린이집</a:t>
            </a:r>
            <a:r>
              <a:rPr lang="ko-KR" altLang="en-US" sz="25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정책 시행</a:t>
            </a:r>
            <a:endParaRPr lang="en-US" altLang="ko-KR" sz="2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0" name="Picture 2" descr="C:\Users\HYP\Desktop\KakaoTalk_20161206_2142274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9" y="2007381"/>
            <a:ext cx="7475879" cy="35084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3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23528" y="1556792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5576" y="47667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목표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5576" y="1801911"/>
            <a:ext cx="4780655" cy="21311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공교육의 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활성화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</a:t>
            </a:r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위한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아이디어 구상</a:t>
            </a:r>
            <a:endParaRPr lang="en-US" altLang="ko-KR" sz="32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7774" y="4221088"/>
            <a:ext cx="4767403" cy="20558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아동의 미술 교육 때 활용하여 색다른 방식으로 교육 </a:t>
            </a:r>
            <a:endParaRPr lang="en-US" altLang="ko-KR" sz="32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5123" name="Picture 3" descr="C:\Users\HYP\Desktop\생각하는졸라맨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9" t="21577" r="34142" b="29470"/>
          <a:stretch/>
        </p:blipFill>
        <p:spPr bwMode="auto">
          <a:xfrm>
            <a:off x="5536231" y="1801910"/>
            <a:ext cx="3305667" cy="448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1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149" y="1340768"/>
            <a:ext cx="8888339" cy="518457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HYP\Desktop\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29" y="4685176"/>
            <a:ext cx="2299120" cy="1724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7" y="1687454"/>
            <a:ext cx="1448975" cy="1407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69344" y="336781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종합설계 개요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효과</a:t>
            </a:r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8931" y="4280267"/>
            <a:ext cx="5561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30183" y="1687454"/>
            <a:ext cx="6203031" cy="11129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우뇌 발달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그림을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그릴 때 시각적 정보를 처리하며 상상력에 도움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00895" y="3293224"/>
            <a:ext cx="6256294" cy="11521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창의력 증진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그리기가 아동의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창의성 있는 사고를 할 수 있게 도움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520" y="4727596"/>
            <a:ext cx="6154940" cy="11407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집중력 향상</a:t>
            </a:r>
            <a:endParaRPr lang="en-US" altLang="ko-KR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흥미로운 </a:t>
            </a:r>
            <a:r>
              <a:rPr lang="ko-KR" altLang="en-US" sz="20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활동을 반복적으로 실행 함으로서 집중력 </a:t>
            </a:r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훈련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6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92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3645024"/>
            <a:ext cx="7272808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13" y="3645024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44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79549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76" name="Picture 4" descr="C:\Users\HYP\Desktop\anim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3" y="2060848"/>
            <a:ext cx="7632848" cy="388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7737" y="2996952"/>
            <a:ext cx="3516392" cy="3058222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642" y="2996952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63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069 L 0.38594 -0.00069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00069 L 0.38594 0.4398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0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0.43987 L 5.55556E-7 0.4398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43987 L 5.55556E-7 -0.0006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550" y="5013176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정육면체 13"/>
          <p:cNvSpPr/>
          <p:nvPr/>
        </p:nvSpPr>
        <p:spPr>
          <a:xfrm>
            <a:off x="2207737" y="2276872"/>
            <a:ext cx="3084343" cy="2736304"/>
          </a:xfrm>
          <a:prstGeom prst="cube">
            <a:avLst/>
          </a:prstGeom>
          <a:solidFill>
            <a:schemeClr val="lt1">
              <a:alpha val="2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9" y="299505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51711E-6 L 0.12309 0.15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76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1873 L 0.08333 0.06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41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14" grpId="2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prstClr val="white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solidFill>
                <a:prstClr val="white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prstClr val="black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prstClr val="black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2" y="1557018"/>
            <a:ext cx="4113642" cy="4372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USER\Documents\카카오톡 받은 파일\sta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6" t="35239" r="34924" b="35461"/>
          <a:stretch/>
        </p:blipFill>
        <p:spPr bwMode="auto">
          <a:xfrm>
            <a:off x="1043608" y="1745555"/>
            <a:ext cx="3744416" cy="39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69061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75" y="3718681"/>
            <a:ext cx="13589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C 0.0125 0.00625 0.02032 0.02338 0.03125 0.03473 C 0.03959 0.04306 0.04723 0.05255 0.05573 0.06042 C 0.05938 0.06366 0.06389 0.06968 0.06771 0.07199 C 0.07032 0.07362 0.07327 0.07315 0.07605 0.07454 C 0.08195 0.07732 0.08785 0.0794 0.09393 0.08102 C 0.09584 0.08542 0.09723 0.08704 0.1007 0.08866 C 0.10539 0.09607 0.1125 0.09375 0.11598 0.09908 " pathEditMode="relative" rAng="0" ptsTypes="fffffff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8.51852E-6 C -0.01354 -0.00046 -0.02709 -0.00046 -0.04063 -0.00138 C -0.04479 -0.00161 -0.04914 -0.00416 -0.05313 -0.00555 C -0.05591 -0.00648 -0.06146 -0.00833 -0.06146 -0.00833 C -0.07049 -0.0162 -0.05903 -0.00671 -0.06771 -0.01249 C -0.07153 -0.01504 -0.07309 -0.01898 -0.07709 -0.02083 C -0.07865 -0.02731 -0.08091 -0.0287 -0.08438 -0.03333 " pathEditMode="relative" ptsTypes="ffffff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69336" y="980728"/>
            <a:ext cx="8820571" cy="5688632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56307" y="6317686"/>
            <a:ext cx="2133600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136104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관련 연구 및 사례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29595"/>
              </p:ext>
            </p:extLst>
          </p:nvPr>
        </p:nvGraphicFramePr>
        <p:xfrm>
          <a:off x="683569" y="1268759"/>
          <a:ext cx="7776862" cy="511256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05377"/>
                <a:gridCol w="1276685"/>
                <a:gridCol w="1073700"/>
                <a:gridCol w="1073700"/>
                <a:gridCol w="2147400"/>
              </a:tblGrid>
              <a:tr h="88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연구명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연령층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 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사용</a:t>
                      </a:r>
                      <a:endParaRPr lang="en-US" altLang="ko-KR" sz="14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여부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특징</a:t>
                      </a:r>
                      <a:endParaRPr lang="ko-KR" altLang="en-US" sz="14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뽀로로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스케치북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500" baseline="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성으로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아이들에게 친숙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Crayon</a:t>
                      </a:r>
                    </a:p>
                    <a:p>
                      <a:pPr algn="ctr" latinLnBrk="1"/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Pang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3~8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색상 </a:t>
                      </a:r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매핑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기능 탑재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 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인식을 통한 뇌 자극 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독거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손동작이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뇌를 자극하여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치매를 예방</a:t>
                      </a:r>
                    </a:p>
                  </a:txBody>
                  <a:tcPr anchor="ctr"/>
                </a:tc>
              </a:tr>
              <a:tr h="1057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 Motion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과</a:t>
                      </a:r>
                      <a:endParaRPr lang="en-US" altLang="ko-KR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근전 계측연구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립모션과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AR</a:t>
                      </a:r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의 합동연구</a:t>
                      </a:r>
                      <a:r>
                        <a:rPr lang="en-US" altLang="ko-KR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sz="150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비</a:t>
                      </a:r>
                      <a:r>
                        <a:rPr lang="ko-KR" altLang="en-US" sz="1500" baseline="0" dirty="0" smtClean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제품화</a:t>
                      </a:r>
                      <a:endParaRPr lang="ko-KR" altLang="en-US" sz="1500" dirty="0" smtClean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79" y="2460494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05" y="3514650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96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4605419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HYP\Desktop\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21" y="5700598"/>
            <a:ext cx="414089" cy="40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978213" y="25225"/>
            <a:ext cx="2283688" cy="88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4098" name="Picture 2" descr="C:\Users\HYP\Desktop\anime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2" y="2018694"/>
            <a:ext cx="7714429" cy="40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3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정육면체 2"/>
          <p:cNvSpPr/>
          <p:nvPr/>
        </p:nvSpPr>
        <p:spPr>
          <a:xfrm>
            <a:off x="2176114" y="1988840"/>
            <a:ext cx="4608512" cy="4066334"/>
          </a:xfrm>
          <a:prstGeom prst="cub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7989" y="3031122"/>
            <a:ext cx="3548014" cy="298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122" name="Picture 2" descr="C:\Users\HYP\Desktop\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8" y="2204864"/>
            <a:ext cx="5588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HYP\Desktop\손가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4.0148E-6 L -0.16875 0.093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46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875 0.09366 L 0.00451 0.062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6221 L 0.08316 -0.0007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16 -0.0007 L -0.00347 0.177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89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17761 L 0.21701 -0.000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4" y="-8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1 -0.0007 L 0.14618 0.272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3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18 0.2722 L 0.31944 0.1357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68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944 0.13575 L 0.30364 0.3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7170" name="Picture 2" descr="C:\Users\HYP\Desktop\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62" y="2348880"/>
            <a:ext cx="2097031" cy="3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HYP\Desktop\RO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49" y="2348880"/>
            <a:ext cx="2138256" cy="34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HYP\Desktop\손가락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2631368"/>
            <a:ext cx="135819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3469E-6 C 0.05173 2.53469E-6 0.09461 0.0407 0.09461 0.09019 C 0.09461 0.14916 0.04722 0.17044 0.01875 0.17969 L -0.01875 0.18871 C -0.04723 0.1975 -0.09428 0.22016 -0.09428 0.287 C -0.09428 0.32909 -0.05174 0.37766 4.72222E-6 0.37766 C 0.05173 0.37766 0.09461 0.32909 0.09461 0.287 C 0.09461 0.22016 0.04722 0.1975 0.01875 0.18871 L -0.01875 0.17969 C -0.04723 0.17044 -0.09428 0.14916 -0.09428 0.09019 C -0.09428 0.0407 -0.05174 2.53469E-6 4.72222E-6 2.53469E-6 Z " pathEditMode="relative" rAng="0" ptsTypes="ffFffffFfff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6003" y="1358997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그림이 움직임 표현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6" name="Picture 2" descr="C:\Users\HYP\Desktop\robojump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12879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4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55810" y="188640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다양한 모션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026" name="Picture 2" descr="C:\Users\HYP\Desktop\움직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81" y="1124743"/>
            <a:ext cx="6552728" cy="527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9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7326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Leap Motion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3008" y="5589240"/>
            <a:ext cx="5328592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 Leap Motion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을 이용한 모션 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31780"/>
              </p:ext>
            </p:extLst>
          </p:nvPr>
        </p:nvGraphicFramePr>
        <p:xfrm>
          <a:off x="2553286" y="1916832"/>
          <a:ext cx="5763130" cy="3248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69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765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케이블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2.0(micro USB 3.0 </a:t>
                      </a:r>
                      <a:r>
                        <a:rPr lang="ko-KR" altLang="en-US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컨넥터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055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최소 시스템</a:t>
                      </a:r>
                      <a:r>
                        <a:rPr lang="ko-KR" altLang="en-US" sz="16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사양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Window7 ,8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10.7 Lion, AMD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Phemon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intel core i3, i5, i7 processor 2GB RAM,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USB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2.0 port, internet connection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Leap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Motion / Airspace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pic>
        <p:nvPicPr>
          <p:cNvPr id="10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42" r="66899"/>
          <a:stretch/>
        </p:blipFill>
        <p:spPr bwMode="auto">
          <a:xfrm>
            <a:off x="323528" y="1893001"/>
            <a:ext cx="2148673" cy="3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AR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endParaRPr lang="en-US" altLang="ko-KR" sz="28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5418" y="5460214"/>
            <a:ext cx="5328592" cy="8280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en-US" altLang="ko-KR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Vuforia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를 이용하여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Marker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인식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서버에서 불러온 </a:t>
            </a:r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모델 출력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04647"/>
              </p:ext>
            </p:extLst>
          </p:nvPr>
        </p:nvGraphicFramePr>
        <p:xfrm>
          <a:off x="3419872" y="2130082"/>
          <a:ext cx="5130080" cy="30991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856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5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</a:t>
                      </a:r>
                      <a:r>
                        <a:rPr lang="en-US" altLang="ko-KR" sz="1500" b="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, iOS &amp; UWP</a:t>
                      </a:r>
                      <a:endParaRPr lang="ko-KR" altLang="en-US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발전 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클라우드 인지 서비스 </a:t>
                      </a:r>
                      <a:endParaRPr lang="en-US" altLang="ko-KR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10000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recos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per month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100,000</a:t>
                      </a:r>
                      <a:r>
                        <a:rPr lang="ko-KR" altLang="en-US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 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Images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50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100+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472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Cloud Recognition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Web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VuMark</a:t>
                      </a: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Generation API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Advanced Camera API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운용 가능 </a:t>
                      </a:r>
                      <a:r>
                        <a:rPr lang="en-US" altLang="ko-KR" sz="16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HW</a:t>
                      </a:r>
                      <a:endParaRPr lang="ko-KR" altLang="en-US" sz="16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Phones, Tablets &amp; Eyewear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729875575"/>
                  </a:ext>
                </a:extLst>
              </a:tr>
            </a:tbl>
          </a:graphicData>
        </a:graphic>
      </p:graphicFrame>
      <p:pic>
        <p:nvPicPr>
          <p:cNvPr id="11" name="Picture 2" descr="C:\Users\HYP\Desktop\시스템 구성도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38342" b="4825"/>
          <a:stretch/>
        </p:blipFill>
        <p:spPr bwMode="auto">
          <a:xfrm>
            <a:off x="318796" y="2719545"/>
            <a:ext cx="3047461" cy="21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528" y="1124744"/>
            <a:ext cx="8552235" cy="533589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Unity Personal</a:t>
            </a:r>
          </a:p>
          <a:p>
            <a:pPr algn="ctr">
              <a:defRPr/>
            </a:pPr>
            <a:endParaRPr lang="en-US" altLang="ko-KR" sz="2400" b="1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57</a:t>
            </a:fld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799"/>
              </p:ext>
            </p:extLst>
          </p:nvPr>
        </p:nvGraphicFramePr>
        <p:xfrm>
          <a:off x="755576" y="3761656"/>
          <a:ext cx="7632848" cy="19746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78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949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47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운영체제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Windows 7 SP1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8, 10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Mac OS X 10.8 </a:t>
                      </a:r>
                      <a:r>
                        <a:rPr lang="ko-KR" altLang="en-US" sz="15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이상</a:t>
                      </a:r>
                      <a:endParaRPr lang="en-US" altLang="ko-KR" sz="15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GPU</a:t>
                      </a:r>
                      <a:endParaRPr lang="ko-KR" altLang="en-US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DX9 (</a:t>
                      </a:r>
                      <a:r>
                        <a:rPr lang="ko-KR" altLang="en-US" sz="1500" dirty="0" err="1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셰이더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모델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3.0)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또는 기능 수준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9.3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을 지원하는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DX11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 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안드로이드 </a:t>
                      </a:r>
                      <a:endParaRPr lang="en-US" altLang="ko-KR" sz="1600" b="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Android SDK </a:t>
                      </a:r>
                      <a:r>
                        <a:rPr lang="ko-KR" altLang="en-US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및 </a:t>
                      </a:r>
                      <a:r>
                        <a:rPr lang="en-US" altLang="ko-KR" sz="1500" dirty="0"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Java Development Kit(JDK)</a:t>
                      </a:r>
                      <a:endParaRPr lang="ko-KR" altLang="en-US" sz="1500" dirty="0"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755576" y="188640"/>
            <a:ext cx="6048672" cy="72008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개발 환경 및 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65843" y="5877272"/>
            <a:ext cx="5732193" cy="3960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- </a:t>
            </a:r>
            <a:r>
              <a:rPr lang="ko-KR" altLang="en-US" sz="2400" dirty="0" err="1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유니티를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이용하여 시스템 전반적인 설계</a:t>
            </a:r>
            <a:endParaRPr lang="en-US" altLang="ko-KR" sz="24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7340" y="1804133"/>
            <a:ext cx="7128792" cy="1741499"/>
            <a:chOff x="674870" y="2420888"/>
            <a:chExt cx="7833501" cy="1866463"/>
          </a:xfrm>
        </p:grpSpPr>
        <p:pic>
          <p:nvPicPr>
            <p:cNvPr id="17" name="Picture 2" descr="C:\Users\HYP\Desktop\시스템 구성도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9"/>
            <a:stretch/>
          </p:blipFill>
          <p:spPr bwMode="auto">
            <a:xfrm>
              <a:off x="674870" y="2420888"/>
              <a:ext cx="7833501" cy="186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3347864" y="2708920"/>
              <a:ext cx="0" cy="1152128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4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5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83756" y="795337"/>
            <a:ext cx="8552235" cy="5662441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PPT Back Data</a:t>
            </a:r>
          </a:p>
          <a:p>
            <a:pPr algn="ctr"/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(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설</a:t>
            </a:r>
            <a:r>
              <a:rPr lang="ko-KR" altLang="en-US" sz="8000" dirty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계</a:t>
            </a:r>
            <a:r>
              <a:rPr lang="ko-KR" altLang="en-US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자료</a:t>
            </a:r>
            <a:r>
              <a:rPr lang="en-US" altLang="ko-KR" sz="8000" dirty="0" smtClean="0">
                <a:solidFill>
                  <a:srgbClr val="002060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)</a:t>
            </a:r>
            <a:endParaRPr lang="ko-KR" altLang="en-US" sz="8000" dirty="0">
              <a:solidFill>
                <a:srgbClr val="002060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9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1974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5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339381"/>
            <a:ext cx="6786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IA(Information  Architecture)</a:t>
            </a:r>
            <a:endParaRPr lang="ko-KR" altLang="en-US" sz="3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87578" y="3187443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메인화</a:t>
            </a:r>
            <a:r>
              <a:rPr lang="ko-KR" altLang="en-US" b="1" dirty="0" err="1"/>
              <a:t>면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98757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도형 만들기</a:t>
            </a:r>
            <a:endParaRPr lang="ko-KR" altLang="en-US" sz="1500" b="1" dirty="0"/>
          </a:p>
        </p:txBody>
      </p:sp>
      <p:sp>
        <p:nvSpPr>
          <p:cNvPr id="21" name="직사각형 20"/>
          <p:cNvSpPr/>
          <p:nvPr/>
        </p:nvSpPr>
        <p:spPr>
          <a:xfrm>
            <a:off x="542773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색칠하기</a:t>
            </a:r>
            <a:endParaRPr lang="ko-KR" altLang="en-US" sz="1500" b="1" dirty="0"/>
          </a:p>
        </p:txBody>
      </p:sp>
      <p:sp>
        <p:nvSpPr>
          <p:cNvPr id="22" name="직사각형 21"/>
          <p:cNvSpPr/>
          <p:nvPr/>
        </p:nvSpPr>
        <p:spPr>
          <a:xfrm>
            <a:off x="686789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움직이는</a:t>
            </a:r>
            <a:endParaRPr lang="en-US" altLang="ko-KR" sz="1500" b="1" dirty="0" smtClean="0"/>
          </a:p>
          <a:p>
            <a:pPr algn="ctr"/>
            <a:r>
              <a:rPr lang="ko-KR" altLang="en-US" sz="1500" b="1" dirty="0" smtClean="0"/>
              <a:t>그림</a:t>
            </a:r>
            <a:endParaRPr lang="ko-KR" altLang="en-US" sz="1500" b="1" dirty="0"/>
          </a:p>
        </p:txBody>
      </p:sp>
      <p:sp>
        <p:nvSpPr>
          <p:cNvPr id="23" name="직사각형 22"/>
          <p:cNvSpPr/>
          <p:nvPr/>
        </p:nvSpPr>
        <p:spPr>
          <a:xfrm>
            <a:off x="2547418" y="469805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따라 그리기</a:t>
            </a:r>
            <a:endParaRPr lang="ko-KR" altLang="en-US" sz="1500" b="1" dirty="0"/>
          </a:p>
        </p:txBody>
      </p:sp>
      <p:sp>
        <p:nvSpPr>
          <p:cNvPr id="24" name="직사각형 23"/>
          <p:cNvSpPr/>
          <p:nvPr/>
        </p:nvSpPr>
        <p:spPr>
          <a:xfrm>
            <a:off x="1100290" y="470440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/>
              <a:t>그림 그리기</a:t>
            </a:r>
            <a:endParaRPr lang="ko-KR" altLang="en-US" sz="1500" b="1" dirty="0"/>
          </a:p>
        </p:txBody>
      </p:sp>
      <p:cxnSp>
        <p:nvCxnSpPr>
          <p:cNvPr id="66" name="꺾인 연결선 65"/>
          <p:cNvCxnSpPr/>
          <p:nvPr/>
        </p:nvCxnSpPr>
        <p:spPr>
          <a:xfrm rot="5400000">
            <a:off x="2649551" y="2763271"/>
            <a:ext cx="1012903" cy="2887288"/>
          </a:xfrm>
          <a:prstGeom prst="bentConnector3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endCxn id="23" idx="0"/>
          </p:cNvCxnSpPr>
          <p:nvPr/>
        </p:nvCxnSpPr>
        <p:spPr>
          <a:xfrm>
            <a:off x="3152518" y="4202454"/>
            <a:ext cx="6968" cy="4955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20" idx="0"/>
          </p:cNvCxnSpPr>
          <p:nvPr/>
        </p:nvCxnSpPr>
        <p:spPr>
          <a:xfrm flipH="1">
            <a:off x="4599646" y="4197950"/>
            <a:ext cx="1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22" idx="0"/>
          </p:cNvCxnSpPr>
          <p:nvPr/>
        </p:nvCxnSpPr>
        <p:spPr>
          <a:xfrm>
            <a:off x="4599646" y="4198443"/>
            <a:ext cx="2880320" cy="499609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21" idx="0"/>
          </p:cNvCxnSpPr>
          <p:nvPr/>
        </p:nvCxnSpPr>
        <p:spPr>
          <a:xfrm>
            <a:off x="6039806" y="4197950"/>
            <a:ext cx="0" cy="5001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HYP\Desktop\졸작\제안서\controll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216024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3236" y="3602716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Leap Motion</a:t>
            </a:r>
          </a:p>
        </p:txBody>
      </p:sp>
      <p:pic>
        <p:nvPicPr>
          <p:cNvPr id="1027" name="Picture 3" descr="C:\Users\HYP\Desktop\camepict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830349"/>
            <a:ext cx="2045174" cy="204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5521" y="3972048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AR camera</a:t>
            </a:r>
          </a:p>
        </p:txBody>
      </p:sp>
      <p:pic>
        <p:nvPicPr>
          <p:cNvPr id="1029" name="Picture 5" descr="C:\Users\HYP\Desktop\humanpict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6"/>
          <a:stretch/>
        </p:blipFill>
        <p:spPr bwMode="auto">
          <a:xfrm>
            <a:off x="3816465" y="4653136"/>
            <a:ext cx="1566356" cy="127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63209" y="5922895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사용자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4" name="왼쪽/오른쪽 화살표 3"/>
          <p:cNvSpPr/>
          <p:nvPr/>
        </p:nvSpPr>
        <p:spPr>
          <a:xfrm>
            <a:off x="2843129" y="2728805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/오른쪽 화살표 18"/>
          <p:cNvSpPr/>
          <p:nvPr/>
        </p:nvSpPr>
        <p:spPr>
          <a:xfrm>
            <a:off x="5542483" y="2723560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/오른쪽 화살표 20"/>
          <p:cNvSpPr/>
          <p:nvPr/>
        </p:nvSpPr>
        <p:spPr>
          <a:xfrm rot="5400000">
            <a:off x="4211131" y="4012652"/>
            <a:ext cx="720080" cy="438024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63209" y="3409871"/>
            <a:ext cx="207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증강현실 화면</a:t>
            </a:r>
            <a:endParaRPr lang="en-US" altLang="ko-KR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24" name="Picture 2" descr="C:\Users\HYP\Desktop\pict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99" y="1830349"/>
            <a:ext cx="1481086" cy="160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4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>
            <a:off x="179513" y="1124744"/>
            <a:ext cx="8840266" cy="5544616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54" y="1881512"/>
            <a:ext cx="2595316" cy="165695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419872" y="2211989"/>
            <a:ext cx="2232248" cy="1000986"/>
            <a:chOff x="1619672" y="1777538"/>
            <a:chExt cx="5976664" cy="27052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619672" y="1799116"/>
              <a:ext cx="5976664" cy="268370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051720" y="279429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그리기</a:t>
              </a:r>
              <a:endParaRPr lang="ko-KR" altLang="en-US" sz="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923928" y="27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796136" y="2826636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867531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색칠하기</a:t>
              </a:r>
              <a:endParaRPr lang="ko-KR" altLang="en-US" sz="4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68045" y="3690733"/>
              <a:ext cx="1440160" cy="5040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619672" y="2492896"/>
              <a:ext cx="5976664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91879" y="1777538"/>
              <a:ext cx="2196242" cy="62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accent1"/>
                  </a:solidFill>
                </a:rPr>
                <a:t>CONTENTS</a:t>
              </a:r>
              <a:endParaRPr lang="ko-KR" altLang="en-US" sz="9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027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91380" y="2677568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84" y="2637377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95416" y="3670012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889184" y="3689806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Administrator\Desktop\arrows-147752_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 flipH="1">
            <a:off x="2891380" y="3704780"/>
            <a:ext cx="266992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5576" y="1393162"/>
            <a:ext cx="164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5738" y="1431635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54154" y="1431635"/>
            <a:ext cx="1614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6907" y="3986100"/>
            <a:ext cx="166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7268" y="3986100"/>
            <a:ext cx="1240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89538" y="3986100"/>
            <a:ext cx="173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0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33" y="2796783"/>
            <a:ext cx="809325" cy="8093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1535" y="4471579"/>
            <a:ext cx="2595316" cy="1656951"/>
            <a:chOff x="251535" y="4471579"/>
            <a:chExt cx="2595316" cy="1656951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선택</a:t>
              </a:r>
              <a:endParaRPr lang="ko-KR" altLang="en-US" sz="400" b="1" dirty="0"/>
            </a:p>
          </p:txBody>
        </p:sp>
        <p:pic>
          <p:nvPicPr>
            <p:cNvPr id="66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98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원통 26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도형 만들기</a:t>
              </a:r>
              <a:endParaRPr lang="ko-KR" altLang="en-US" sz="400" b="1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28184" y="1885389"/>
            <a:ext cx="2595316" cy="1669792"/>
            <a:chOff x="6228184" y="1885389"/>
            <a:chExt cx="2595316" cy="16697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885389"/>
              <a:ext cx="2595316" cy="1656950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8393892" y="1924055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6295754" y="3330037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5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008" y="3339164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원통 74"/>
            <p:cNvSpPr/>
            <p:nvPr/>
          </p:nvSpPr>
          <p:spPr>
            <a:xfrm>
              <a:off x="7107602" y="2316033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953" y="2745856"/>
              <a:ext cx="809325" cy="809325"/>
            </a:xfrm>
            <a:prstGeom prst="rect">
              <a:avLst/>
            </a:prstGeom>
          </p:spPr>
        </p:pic>
        <p:sp>
          <p:nvSpPr>
            <p:cNvPr id="72" name="모서리가 둥근 직사각형 71"/>
            <p:cNvSpPr/>
            <p:nvPr/>
          </p:nvSpPr>
          <p:spPr>
            <a:xfrm>
              <a:off x="6295754" y="1931565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따라 그리기</a:t>
              </a:r>
              <a:endParaRPr lang="ko-KR" altLang="en-US" sz="4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231254" y="4471579"/>
            <a:ext cx="2595316" cy="1656950"/>
            <a:chOff x="3231254" y="4471579"/>
            <a:chExt cx="2595316" cy="165695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9" name="모서리가 둥근 직사각형 48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7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3" name="원통 72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71" name="자유형 70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색칠 하기</a:t>
              </a:r>
              <a:endParaRPr lang="ko-KR" altLang="en-US" sz="400" b="1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228184" y="4471579"/>
            <a:ext cx="2595316" cy="1681944"/>
            <a:chOff x="6228184" y="4471579"/>
            <a:chExt cx="2595316" cy="168194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메뉴</a:t>
              </a:r>
              <a:endParaRPr lang="ko-KR" altLang="en-US" sz="400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그림 선택</a:t>
              </a:r>
              <a:endParaRPr lang="ko-KR" altLang="en-US" sz="400" b="1" dirty="0"/>
            </a:p>
          </p:txBody>
        </p:sp>
        <p:pic>
          <p:nvPicPr>
            <p:cNvPr id="68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77" name="모서리가 둥근 직사각형 76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b="1" dirty="0" smtClean="0"/>
                <a:t>움직이는 그림</a:t>
              </a:r>
              <a:endParaRPr lang="ko-KR" altLang="en-US" sz="400" b="1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51536" y="1881512"/>
            <a:ext cx="2595316" cy="1656950"/>
            <a:chOff x="395536" y="1707307"/>
            <a:chExt cx="6012668" cy="3953298"/>
          </a:xfrm>
        </p:grpSpPr>
        <p:grpSp>
          <p:nvGrpSpPr>
            <p:cNvPr id="92" name="그룹 91"/>
            <p:cNvGrpSpPr/>
            <p:nvPr/>
          </p:nvGrpSpPr>
          <p:grpSpPr>
            <a:xfrm>
              <a:off x="395536" y="1707307"/>
              <a:ext cx="6012668" cy="3953298"/>
              <a:chOff x="2699792" y="4149080"/>
              <a:chExt cx="3744415" cy="2318344"/>
            </a:xfrm>
          </p:grpSpPr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4149080"/>
                <a:ext cx="3744415" cy="2318344"/>
              </a:xfrm>
              <a:prstGeom prst="rect">
                <a:avLst/>
              </a:prstGeom>
            </p:spPr>
          </p:pic>
          <p:sp>
            <p:nvSpPr>
              <p:cNvPr id="96" name="모서리가 둥근 직사각형 95"/>
              <p:cNvSpPr/>
              <p:nvPr/>
            </p:nvSpPr>
            <p:spPr>
              <a:xfrm>
                <a:off x="5826100" y="4219071"/>
                <a:ext cx="541066" cy="1961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메뉴</a:t>
                </a:r>
                <a:endParaRPr lang="ko-KR" altLang="en-US" sz="400" b="1" dirty="0"/>
              </a:p>
            </p:txBody>
          </p:sp>
          <p:pic>
            <p:nvPicPr>
              <p:cNvPr id="97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2112" y="6153117"/>
                <a:ext cx="245054" cy="2298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497" y="5240101"/>
                <a:ext cx="1156772" cy="1085006"/>
              </a:xfrm>
              <a:prstGeom prst="rect">
                <a:avLst/>
              </a:prstGeom>
            </p:spPr>
          </p:pic>
          <p:sp>
            <p:nvSpPr>
              <p:cNvPr id="99" name="모서리가 둥근 직사각형 98"/>
              <p:cNvSpPr/>
              <p:nvPr/>
            </p:nvSpPr>
            <p:spPr>
              <a:xfrm>
                <a:off x="2826560" y="4219071"/>
                <a:ext cx="834491" cy="1886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" b="1" dirty="0" smtClean="0"/>
                  <a:t>그림 그리기</a:t>
                </a:r>
                <a:endParaRPr lang="ko-KR" altLang="en-US" sz="400" b="1" dirty="0"/>
              </a:p>
            </p:txBody>
          </p:sp>
        </p:grpSp>
        <p:sp>
          <p:nvSpPr>
            <p:cNvPr id="80" name="포인트가 5개인 별 79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71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9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9096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1764" y="1786172"/>
            <a:ext cx="2352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그린그림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색상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5536" y="1707307"/>
            <a:ext cx="6012668" cy="3953298"/>
            <a:chOff x="395536" y="1707307"/>
            <a:chExt cx="6012668" cy="3953298"/>
          </a:xfrm>
        </p:grpSpPr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12668" cy="3953298"/>
              <a:chOff x="395536" y="1707307"/>
              <a:chExt cx="6012668" cy="3953298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395536" y="1707307"/>
                <a:ext cx="6012668" cy="3953298"/>
                <a:chOff x="2699792" y="4149080"/>
                <a:chExt cx="3744415" cy="2318344"/>
              </a:xfrm>
            </p:grpSpPr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9792" y="4149080"/>
                  <a:ext cx="3744415" cy="2318344"/>
                </a:xfrm>
                <a:prstGeom prst="rect">
                  <a:avLst/>
                </a:prstGeom>
              </p:spPr>
            </p:pic>
            <p:sp>
              <p:nvSpPr>
                <p:cNvPr id="80" name="모서리가 둥근 직사각형 79"/>
                <p:cNvSpPr/>
                <p:nvPr/>
              </p:nvSpPr>
              <p:spPr>
                <a:xfrm>
                  <a:off x="5826100" y="4219071"/>
                  <a:ext cx="541066" cy="19611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pic>
              <p:nvPicPr>
                <p:cNvPr id="81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22112" y="6153117"/>
                  <a:ext cx="245054" cy="2298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8497" y="5240101"/>
                  <a:ext cx="1156772" cy="1085006"/>
                </a:xfrm>
                <a:prstGeom prst="rect">
                  <a:avLst/>
                </a:prstGeom>
              </p:spPr>
            </p:pic>
            <p:sp>
              <p:nvSpPr>
                <p:cNvPr id="86" name="모서리가 둥근 직사각형 85"/>
                <p:cNvSpPr/>
                <p:nvPr/>
              </p:nvSpPr>
              <p:spPr>
                <a:xfrm>
                  <a:off x="2826560" y="4219071"/>
                  <a:ext cx="834491" cy="188675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5443428" y="510186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/>
                  <a:t>⑤</a:t>
                </a:r>
                <a:endParaRPr lang="en-US" altLang="ko-KR" b="1" dirty="0"/>
              </a:p>
            </p:txBody>
          </p:sp>
        </p:grpSp>
        <p:sp>
          <p:nvSpPr>
            <p:cNvPr id="23" name="포인트가 5개인 별 22"/>
            <p:cNvSpPr/>
            <p:nvPr/>
          </p:nvSpPr>
          <p:spPr>
            <a:xfrm>
              <a:off x="2203990" y="2178079"/>
              <a:ext cx="2217405" cy="1843983"/>
            </a:xfrm>
            <a:prstGeom prst="star5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2051087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850983" y="182665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627784" y="242088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764744" y="3633923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0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38585" y="125965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그린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⑦ 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5536" y="1707307"/>
            <a:ext cx="6038919" cy="4013516"/>
            <a:chOff x="395536" y="1707307"/>
            <a:chExt cx="6038919" cy="4013516"/>
          </a:xfrm>
        </p:grpSpPr>
        <p:sp>
          <p:nvSpPr>
            <p:cNvPr id="31" name="TextBox 30"/>
            <p:cNvSpPr txBox="1"/>
            <p:nvPr/>
          </p:nvSpPr>
          <p:spPr>
            <a:xfrm>
              <a:off x="1527788" y="31189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③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72163" y="374928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④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43428" y="51018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⑤</a:t>
              </a:r>
              <a:endParaRPr lang="en-US" altLang="ko-KR" b="1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95536" y="1707307"/>
              <a:ext cx="6038919" cy="4013516"/>
              <a:chOff x="2699792" y="4149081"/>
              <a:chExt cx="3744416" cy="241206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2699792" y="4149081"/>
                <a:ext cx="3744416" cy="2412068"/>
                <a:chOff x="6228184" y="1885389"/>
                <a:chExt cx="2595316" cy="1694951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8184" y="1885389"/>
                  <a:ext cx="2595316" cy="1656950"/>
                </a:xfrm>
                <a:prstGeom prst="rect">
                  <a:avLst/>
                </a:prstGeom>
              </p:spPr>
            </p:pic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8393892" y="1924055"/>
                  <a:ext cx="378552" cy="14628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메뉴</a:t>
                  </a:r>
                  <a:endParaRPr lang="ko-KR" altLang="en-US" sz="1200" b="1" dirty="0"/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6295754" y="3330037"/>
                  <a:ext cx="471895" cy="15711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그림 선택</a:t>
                  </a:r>
                  <a:endParaRPr lang="ko-KR" altLang="en-US" sz="1200" b="1" dirty="0"/>
                </a:p>
              </p:txBody>
            </p:sp>
            <p:pic>
              <p:nvPicPr>
                <p:cNvPr id="26" name="Picture 11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18008" y="3339164"/>
                  <a:ext cx="171450" cy="1714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9" name="원통 28"/>
                <p:cNvSpPr/>
                <p:nvPr/>
              </p:nvSpPr>
              <p:spPr>
                <a:xfrm>
                  <a:off x="7107602" y="2316033"/>
                  <a:ext cx="864096" cy="859645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5955" y="2771015"/>
                  <a:ext cx="809325" cy="809325"/>
                </a:xfrm>
                <a:prstGeom prst="rect">
                  <a:avLst/>
                </a:prstGeom>
              </p:spPr>
            </p:pic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6295754" y="1931565"/>
                  <a:ext cx="583844" cy="14073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/>
                    <a:t>따라 그리기</a:t>
                  </a:r>
                  <a:endParaRPr lang="ko-KR" altLang="en-US" sz="1200" b="1" dirty="0"/>
                </a:p>
              </p:txBody>
            </p:sp>
          </p:grpSp>
          <p:sp>
            <p:nvSpPr>
              <p:cNvPr id="22" name="원통 21"/>
              <p:cNvSpPr/>
              <p:nvPr/>
            </p:nvSpPr>
            <p:spPr>
              <a:xfrm>
                <a:off x="4010063" y="4841520"/>
                <a:ext cx="1246682" cy="1215800"/>
              </a:xfrm>
              <a:prstGeom prst="can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" name="타원 35"/>
          <p:cNvSpPr/>
          <p:nvPr/>
        </p:nvSpPr>
        <p:spPr>
          <a:xfrm>
            <a:off x="203612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939817" y="18166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036127" y="26654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609828" y="30114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717210" y="50809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263038" y="38665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972053" y="468841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도형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도형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14921" y="1707306"/>
            <a:ext cx="6040200" cy="3953941"/>
            <a:chOff x="251535" y="4471579"/>
            <a:chExt cx="2595316" cy="165695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35" y="4471579"/>
              <a:ext cx="2595316" cy="1656950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2414349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15749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선택</a:t>
              </a:r>
              <a:endParaRPr lang="ko-KR" altLang="en-US" sz="1200" b="1" dirty="0"/>
            </a:p>
          </p:txBody>
        </p:sp>
        <p:pic>
          <p:nvPicPr>
            <p:cNvPr id="38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772" y="5917299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원통 38"/>
            <p:cNvSpPr/>
            <p:nvPr/>
          </p:nvSpPr>
          <p:spPr>
            <a:xfrm>
              <a:off x="1277634" y="5011912"/>
              <a:ext cx="612068" cy="619569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806" y="4471579"/>
              <a:ext cx="836006" cy="83600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6907" y="5344198"/>
              <a:ext cx="784332" cy="784332"/>
            </a:xfrm>
            <a:prstGeom prst="rect">
              <a:avLst/>
            </a:prstGeom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315748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도형 만들기</a:t>
              </a:r>
              <a:endParaRPr lang="ko-KR" altLang="en-US" sz="1200" b="1" dirty="0"/>
            </a:p>
          </p:txBody>
        </p:sp>
      </p:grpSp>
      <p:sp>
        <p:nvSpPr>
          <p:cNvPr id="25" name="타원 24"/>
          <p:cNvSpPr/>
          <p:nvPr/>
        </p:nvSpPr>
        <p:spPr>
          <a:xfrm>
            <a:off x="2005026" y="178906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412002" y="151323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80529" y="2704776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839364" y="2039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810956" y="396362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55631" y="4725431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495592" y="51781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78105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424692" y="1728964"/>
            <a:ext cx="5947507" cy="3932284"/>
            <a:chOff x="3231254" y="4471579"/>
            <a:chExt cx="2595316" cy="1656950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4471579"/>
              <a:ext cx="2595316" cy="1656950"/>
            </a:xfrm>
            <a:prstGeom prst="rect">
              <a:avLst/>
            </a:prstGeom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5396081" y="4516659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3288643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4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67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원통 49"/>
            <p:cNvSpPr/>
            <p:nvPr/>
          </p:nvSpPr>
          <p:spPr>
            <a:xfrm>
              <a:off x="4103948" y="4870231"/>
              <a:ext cx="864096" cy="859645"/>
            </a:xfrm>
            <a:prstGeom prst="can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996" y="5307585"/>
              <a:ext cx="809325" cy="809325"/>
            </a:xfrm>
            <a:prstGeom prst="rect">
              <a:avLst/>
            </a:prstGeom>
          </p:spPr>
        </p:pic>
        <p:sp>
          <p:nvSpPr>
            <p:cNvPr id="52" name="자유형 51"/>
            <p:cNvSpPr/>
            <p:nvPr/>
          </p:nvSpPr>
          <p:spPr>
            <a:xfrm>
              <a:off x="4158177" y="5148072"/>
              <a:ext cx="541839" cy="411779"/>
            </a:xfrm>
            <a:custGeom>
              <a:avLst/>
              <a:gdLst>
                <a:gd name="connsiteX0" fmla="*/ 57207 w 541839"/>
                <a:gd name="connsiteY0" fmla="*/ 0 h 411779"/>
                <a:gd name="connsiteX1" fmla="*/ 2343 w 541839"/>
                <a:gd name="connsiteY1" fmla="*/ 45720 h 411779"/>
                <a:gd name="connsiteX2" fmla="*/ 29775 w 541839"/>
                <a:gd name="connsiteY2" fmla="*/ 54864 h 411779"/>
                <a:gd name="connsiteX3" fmla="*/ 66351 w 541839"/>
                <a:gd name="connsiteY3" fmla="*/ 45720 h 411779"/>
                <a:gd name="connsiteX4" fmla="*/ 121215 w 541839"/>
                <a:gd name="connsiteY4" fmla="*/ 36576 h 411779"/>
                <a:gd name="connsiteX5" fmla="*/ 148647 w 541839"/>
                <a:gd name="connsiteY5" fmla="*/ 27432 h 411779"/>
                <a:gd name="connsiteX6" fmla="*/ 139503 w 541839"/>
                <a:gd name="connsiteY6" fmla="*/ 54864 h 411779"/>
                <a:gd name="connsiteX7" fmla="*/ 121215 w 541839"/>
                <a:gd name="connsiteY7" fmla="*/ 82296 h 411779"/>
                <a:gd name="connsiteX8" fmla="*/ 93783 w 541839"/>
                <a:gd name="connsiteY8" fmla="*/ 146304 h 411779"/>
                <a:gd name="connsiteX9" fmla="*/ 66351 w 541839"/>
                <a:gd name="connsiteY9" fmla="*/ 155448 h 411779"/>
                <a:gd name="connsiteX10" fmla="*/ 29775 w 541839"/>
                <a:gd name="connsiteY10" fmla="*/ 210312 h 411779"/>
                <a:gd name="connsiteX11" fmla="*/ 93783 w 541839"/>
                <a:gd name="connsiteY11" fmla="*/ 173736 h 411779"/>
                <a:gd name="connsiteX12" fmla="*/ 121215 w 541839"/>
                <a:gd name="connsiteY12" fmla="*/ 155448 h 411779"/>
                <a:gd name="connsiteX13" fmla="*/ 148647 w 541839"/>
                <a:gd name="connsiteY13" fmla="*/ 146304 h 411779"/>
                <a:gd name="connsiteX14" fmla="*/ 185223 w 541839"/>
                <a:gd name="connsiteY14" fmla="*/ 128016 h 411779"/>
                <a:gd name="connsiteX15" fmla="*/ 230943 w 541839"/>
                <a:gd name="connsiteY15" fmla="*/ 109728 h 411779"/>
                <a:gd name="connsiteX16" fmla="*/ 294951 w 541839"/>
                <a:gd name="connsiteY16" fmla="*/ 82296 h 411779"/>
                <a:gd name="connsiteX17" fmla="*/ 322383 w 541839"/>
                <a:gd name="connsiteY17" fmla="*/ 54864 h 411779"/>
                <a:gd name="connsiteX18" fmla="*/ 304095 w 541839"/>
                <a:gd name="connsiteY18" fmla="*/ 109728 h 411779"/>
                <a:gd name="connsiteX19" fmla="*/ 249231 w 541839"/>
                <a:gd name="connsiteY19" fmla="*/ 192024 h 411779"/>
                <a:gd name="connsiteX20" fmla="*/ 230943 w 541839"/>
                <a:gd name="connsiteY20" fmla="*/ 219456 h 411779"/>
                <a:gd name="connsiteX21" fmla="*/ 148647 w 541839"/>
                <a:gd name="connsiteY21" fmla="*/ 292608 h 411779"/>
                <a:gd name="connsiteX22" fmla="*/ 102927 w 541839"/>
                <a:gd name="connsiteY22" fmla="*/ 338328 h 411779"/>
                <a:gd name="connsiteX23" fmla="*/ 84639 w 541839"/>
                <a:gd name="connsiteY23" fmla="*/ 365760 h 411779"/>
                <a:gd name="connsiteX24" fmla="*/ 112071 w 541839"/>
                <a:gd name="connsiteY24" fmla="*/ 356616 h 411779"/>
                <a:gd name="connsiteX25" fmla="*/ 148647 w 541839"/>
                <a:gd name="connsiteY25" fmla="*/ 338328 h 411779"/>
                <a:gd name="connsiteX26" fmla="*/ 267519 w 541839"/>
                <a:gd name="connsiteY26" fmla="*/ 265176 h 411779"/>
                <a:gd name="connsiteX27" fmla="*/ 349815 w 541839"/>
                <a:gd name="connsiteY27" fmla="*/ 173736 h 411779"/>
                <a:gd name="connsiteX28" fmla="*/ 377247 w 541839"/>
                <a:gd name="connsiteY28" fmla="*/ 146304 h 411779"/>
                <a:gd name="connsiteX29" fmla="*/ 404679 w 541839"/>
                <a:gd name="connsiteY29" fmla="*/ 128016 h 411779"/>
                <a:gd name="connsiteX30" fmla="*/ 432111 w 541839"/>
                <a:gd name="connsiteY30" fmla="*/ 100584 h 411779"/>
                <a:gd name="connsiteX31" fmla="*/ 486975 w 541839"/>
                <a:gd name="connsiteY31" fmla="*/ 82296 h 411779"/>
                <a:gd name="connsiteX32" fmla="*/ 514407 w 541839"/>
                <a:gd name="connsiteY32" fmla="*/ 73152 h 411779"/>
                <a:gd name="connsiteX33" fmla="*/ 496119 w 541839"/>
                <a:gd name="connsiteY33" fmla="*/ 128016 h 411779"/>
                <a:gd name="connsiteX34" fmla="*/ 468687 w 541839"/>
                <a:gd name="connsiteY34" fmla="*/ 164592 h 411779"/>
                <a:gd name="connsiteX35" fmla="*/ 450399 w 541839"/>
                <a:gd name="connsiteY35" fmla="*/ 192024 h 411779"/>
                <a:gd name="connsiteX36" fmla="*/ 422967 w 541839"/>
                <a:gd name="connsiteY36" fmla="*/ 219456 h 411779"/>
                <a:gd name="connsiteX37" fmla="*/ 404679 w 541839"/>
                <a:gd name="connsiteY37" fmla="*/ 246888 h 411779"/>
                <a:gd name="connsiteX38" fmla="*/ 349815 w 541839"/>
                <a:gd name="connsiteY38" fmla="*/ 292608 h 411779"/>
                <a:gd name="connsiteX39" fmla="*/ 340671 w 541839"/>
                <a:gd name="connsiteY39" fmla="*/ 320040 h 411779"/>
                <a:gd name="connsiteX40" fmla="*/ 304095 w 541839"/>
                <a:gd name="connsiteY40" fmla="*/ 374904 h 411779"/>
                <a:gd name="connsiteX41" fmla="*/ 294951 w 541839"/>
                <a:gd name="connsiteY41" fmla="*/ 402336 h 411779"/>
                <a:gd name="connsiteX42" fmla="*/ 395535 w 541839"/>
                <a:gd name="connsiteY42" fmla="*/ 374904 h 411779"/>
                <a:gd name="connsiteX43" fmla="*/ 422967 w 541839"/>
                <a:gd name="connsiteY43" fmla="*/ 365760 h 411779"/>
                <a:gd name="connsiteX44" fmla="*/ 477831 w 541839"/>
                <a:gd name="connsiteY44" fmla="*/ 329184 h 411779"/>
                <a:gd name="connsiteX45" fmla="*/ 541839 w 541839"/>
                <a:gd name="connsiteY45" fmla="*/ 301752 h 41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1839" h="411779">
                  <a:moveTo>
                    <a:pt x="57207" y="0"/>
                  </a:moveTo>
                  <a:cubicBezTo>
                    <a:pt x="53394" y="1525"/>
                    <a:pt x="-13186" y="14662"/>
                    <a:pt x="2343" y="45720"/>
                  </a:cubicBezTo>
                  <a:cubicBezTo>
                    <a:pt x="6654" y="54341"/>
                    <a:pt x="20631" y="51816"/>
                    <a:pt x="29775" y="54864"/>
                  </a:cubicBezTo>
                  <a:cubicBezTo>
                    <a:pt x="41967" y="51816"/>
                    <a:pt x="54028" y="48185"/>
                    <a:pt x="66351" y="45720"/>
                  </a:cubicBezTo>
                  <a:cubicBezTo>
                    <a:pt x="84531" y="42084"/>
                    <a:pt x="103116" y="40598"/>
                    <a:pt x="121215" y="36576"/>
                  </a:cubicBezTo>
                  <a:cubicBezTo>
                    <a:pt x="130624" y="34485"/>
                    <a:pt x="139503" y="30480"/>
                    <a:pt x="148647" y="27432"/>
                  </a:cubicBezTo>
                  <a:cubicBezTo>
                    <a:pt x="145599" y="36576"/>
                    <a:pt x="143814" y="46243"/>
                    <a:pt x="139503" y="54864"/>
                  </a:cubicBezTo>
                  <a:cubicBezTo>
                    <a:pt x="134588" y="64694"/>
                    <a:pt x="125544" y="72195"/>
                    <a:pt x="121215" y="82296"/>
                  </a:cubicBezTo>
                  <a:cubicBezTo>
                    <a:pt x="109756" y="109034"/>
                    <a:pt x="118736" y="126342"/>
                    <a:pt x="93783" y="146304"/>
                  </a:cubicBezTo>
                  <a:cubicBezTo>
                    <a:pt x="86257" y="152325"/>
                    <a:pt x="75495" y="152400"/>
                    <a:pt x="66351" y="155448"/>
                  </a:cubicBezTo>
                  <a:cubicBezTo>
                    <a:pt x="54159" y="173736"/>
                    <a:pt x="11487" y="222504"/>
                    <a:pt x="29775" y="210312"/>
                  </a:cubicBezTo>
                  <a:cubicBezTo>
                    <a:pt x="96609" y="165756"/>
                    <a:pt x="12573" y="220142"/>
                    <a:pt x="93783" y="173736"/>
                  </a:cubicBezTo>
                  <a:cubicBezTo>
                    <a:pt x="103325" y="168284"/>
                    <a:pt x="111385" y="160363"/>
                    <a:pt x="121215" y="155448"/>
                  </a:cubicBezTo>
                  <a:cubicBezTo>
                    <a:pt x="129836" y="151137"/>
                    <a:pt x="139788" y="150101"/>
                    <a:pt x="148647" y="146304"/>
                  </a:cubicBezTo>
                  <a:cubicBezTo>
                    <a:pt x="161176" y="140934"/>
                    <a:pt x="172767" y="133552"/>
                    <a:pt x="185223" y="128016"/>
                  </a:cubicBezTo>
                  <a:cubicBezTo>
                    <a:pt x="200222" y="121350"/>
                    <a:pt x="215944" y="116394"/>
                    <a:pt x="230943" y="109728"/>
                  </a:cubicBezTo>
                  <a:cubicBezTo>
                    <a:pt x="298739" y="79597"/>
                    <a:pt x="238608" y="101077"/>
                    <a:pt x="294951" y="82296"/>
                  </a:cubicBezTo>
                  <a:cubicBezTo>
                    <a:pt x="304095" y="73152"/>
                    <a:pt x="318294" y="42596"/>
                    <a:pt x="322383" y="54864"/>
                  </a:cubicBezTo>
                  <a:cubicBezTo>
                    <a:pt x="328479" y="73152"/>
                    <a:pt x="314788" y="93688"/>
                    <a:pt x="304095" y="109728"/>
                  </a:cubicBezTo>
                  <a:lnTo>
                    <a:pt x="249231" y="192024"/>
                  </a:lnTo>
                  <a:cubicBezTo>
                    <a:pt x="243135" y="201168"/>
                    <a:pt x="238714" y="211685"/>
                    <a:pt x="230943" y="219456"/>
                  </a:cubicBezTo>
                  <a:cubicBezTo>
                    <a:pt x="168308" y="282091"/>
                    <a:pt x="197598" y="259974"/>
                    <a:pt x="148647" y="292608"/>
                  </a:cubicBezTo>
                  <a:cubicBezTo>
                    <a:pt x="99879" y="365760"/>
                    <a:pt x="163887" y="277368"/>
                    <a:pt x="102927" y="338328"/>
                  </a:cubicBezTo>
                  <a:cubicBezTo>
                    <a:pt x="95156" y="346099"/>
                    <a:pt x="79724" y="355930"/>
                    <a:pt x="84639" y="365760"/>
                  </a:cubicBezTo>
                  <a:cubicBezTo>
                    <a:pt x="88950" y="374381"/>
                    <a:pt x="103212" y="360413"/>
                    <a:pt x="112071" y="356616"/>
                  </a:cubicBezTo>
                  <a:cubicBezTo>
                    <a:pt x="124600" y="351246"/>
                    <a:pt x="136812" y="345091"/>
                    <a:pt x="148647" y="338328"/>
                  </a:cubicBezTo>
                  <a:cubicBezTo>
                    <a:pt x="219252" y="297983"/>
                    <a:pt x="219867" y="296944"/>
                    <a:pt x="267519" y="265176"/>
                  </a:cubicBezTo>
                  <a:cubicBezTo>
                    <a:pt x="302544" y="212638"/>
                    <a:pt x="278036" y="245515"/>
                    <a:pt x="349815" y="173736"/>
                  </a:cubicBezTo>
                  <a:cubicBezTo>
                    <a:pt x="358959" y="164592"/>
                    <a:pt x="366487" y="153477"/>
                    <a:pt x="377247" y="146304"/>
                  </a:cubicBezTo>
                  <a:cubicBezTo>
                    <a:pt x="386391" y="140208"/>
                    <a:pt x="396236" y="135051"/>
                    <a:pt x="404679" y="128016"/>
                  </a:cubicBezTo>
                  <a:cubicBezTo>
                    <a:pt x="414613" y="119737"/>
                    <a:pt x="420807" y="106864"/>
                    <a:pt x="432111" y="100584"/>
                  </a:cubicBezTo>
                  <a:cubicBezTo>
                    <a:pt x="448962" y="91222"/>
                    <a:pt x="468687" y="88392"/>
                    <a:pt x="486975" y="82296"/>
                  </a:cubicBezTo>
                  <a:lnTo>
                    <a:pt x="514407" y="73152"/>
                  </a:lnTo>
                  <a:cubicBezTo>
                    <a:pt x="508311" y="91440"/>
                    <a:pt x="507685" y="112594"/>
                    <a:pt x="496119" y="128016"/>
                  </a:cubicBezTo>
                  <a:cubicBezTo>
                    <a:pt x="486975" y="140208"/>
                    <a:pt x="477545" y="152191"/>
                    <a:pt x="468687" y="164592"/>
                  </a:cubicBezTo>
                  <a:cubicBezTo>
                    <a:pt x="462299" y="173535"/>
                    <a:pt x="457434" y="183581"/>
                    <a:pt x="450399" y="192024"/>
                  </a:cubicBezTo>
                  <a:cubicBezTo>
                    <a:pt x="442120" y="201958"/>
                    <a:pt x="431246" y="209522"/>
                    <a:pt x="422967" y="219456"/>
                  </a:cubicBezTo>
                  <a:cubicBezTo>
                    <a:pt x="415932" y="227899"/>
                    <a:pt x="411714" y="238445"/>
                    <a:pt x="404679" y="246888"/>
                  </a:cubicBezTo>
                  <a:cubicBezTo>
                    <a:pt x="382677" y="273290"/>
                    <a:pt x="376788" y="274626"/>
                    <a:pt x="349815" y="292608"/>
                  </a:cubicBezTo>
                  <a:cubicBezTo>
                    <a:pt x="346767" y="301752"/>
                    <a:pt x="345352" y="311614"/>
                    <a:pt x="340671" y="320040"/>
                  </a:cubicBezTo>
                  <a:cubicBezTo>
                    <a:pt x="329997" y="339253"/>
                    <a:pt x="311046" y="354052"/>
                    <a:pt x="304095" y="374904"/>
                  </a:cubicBezTo>
                  <a:lnTo>
                    <a:pt x="294951" y="402336"/>
                  </a:lnTo>
                  <a:cubicBezTo>
                    <a:pt x="355474" y="422510"/>
                    <a:pt x="293319" y="408976"/>
                    <a:pt x="395535" y="374904"/>
                  </a:cubicBezTo>
                  <a:cubicBezTo>
                    <a:pt x="404679" y="371856"/>
                    <a:pt x="414541" y="370441"/>
                    <a:pt x="422967" y="365760"/>
                  </a:cubicBezTo>
                  <a:cubicBezTo>
                    <a:pt x="442180" y="355086"/>
                    <a:pt x="456979" y="336135"/>
                    <a:pt x="477831" y="329184"/>
                  </a:cubicBezTo>
                  <a:cubicBezTo>
                    <a:pt x="536784" y="309533"/>
                    <a:pt x="519064" y="324527"/>
                    <a:pt x="541839" y="301752"/>
                  </a:cubicBezTo>
                </a:path>
              </a:pathLst>
            </a:cu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3288643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색칠 하기</a:t>
              </a:r>
              <a:endParaRPr lang="ko-KR" altLang="en-US" sz="1200" b="1" dirty="0"/>
            </a:p>
          </p:txBody>
        </p:sp>
      </p:grpSp>
      <p:sp>
        <p:nvSpPr>
          <p:cNvPr id="23" name="타원 22"/>
          <p:cNvSpPr/>
          <p:nvPr/>
        </p:nvSpPr>
        <p:spPr>
          <a:xfrm>
            <a:off x="1966874" y="184912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459316" y="516992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512980" y="394847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973782" y="228690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901119" y="181546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00753" y="512385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2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9486" y="1181448"/>
            <a:ext cx="31191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5615" y="1786172"/>
            <a:ext cx="257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① 현재화면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②</a:t>
            </a:r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메뉴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따라 그리기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 만들기</a:t>
            </a:r>
            <a:endParaRPr lang="en-US" altLang="ko-KR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색칠하기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-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③ 현재 선택한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④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⑤ 그림 선택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ko-KR" altLang="en-US" b="1" dirty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⑥</a:t>
            </a:r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색상 선택</a:t>
            </a:r>
            <a:endParaRPr lang="ko-KR" altLang="en-US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79828" y="18314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①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987446" y="1813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79912" y="23314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③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568650" y="41269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④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37615" y="51546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503206" y="51921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⑥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29155" y="1727550"/>
            <a:ext cx="5943044" cy="3985187"/>
            <a:chOff x="6228184" y="4471579"/>
            <a:chExt cx="2595316" cy="168194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4471579"/>
              <a:ext cx="2595316" cy="165695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8393892" y="4522210"/>
              <a:ext cx="378552" cy="1462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메뉴</a:t>
              </a:r>
              <a:endParaRPr lang="ko-KR" altLang="en-US" sz="120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295755" y="5918352"/>
              <a:ext cx="471895" cy="157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그림 선택</a:t>
              </a:r>
              <a:endParaRPr lang="ko-KR" altLang="en-US" sz="1200" b="1" dirty="0"/>
            </a:p>
          </p:txBody>
        </p:sp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608" y="5936441"/>
              <a:ext cx="1714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C:\Users\HYP\Desktop\robojump2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205" y="4798179"/>
              <a:ext cx="1756891" cy="104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839" y="5344198"/>
              <a:ext cx="809325" cy="809325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6295754" y="4522210"/>
              <a:ext cx="583844" cy="1407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움직이는 그림</a:t>
              </a:r>
              <a:endParaRPr lang="ko-KR" altLang="en-US" sz="1200" b="1" dirty="0"/>
            </a:p>
          </p:txBody>
        </p:sp>
      </p:grpSp>
      <p:sp>
        <p:nvSpPr>
          <p:cNvPr id="31" name="타원 30"/>
          <p:cNvSpPr/>
          <p:nvPr/>
        </p:nvSpPr>
        <p:spPr>
          <a:xfrm>
            <a:off x="5474421" y="520743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99438" y="5162192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933099" y="5111880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62448" y="2050777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19592" y="1847515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21036" y="1833748"/>
            <a:ext cx="388139" cy="3881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234" y="1988840"/>
            <a:ext cx="8424935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i="1" dirty="0" smtClean="0"/>
              <a:t>Public </a:t>
            </a:r>
            <a:r>
              <a:rPr lang="en-US" altLang="ko-KR" sz="1500" b="1" i="1" dirty="0"/>
              <a:t>Functions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float </a:t>
            </a:r>
            <a:r>
              <a:rPr lang="en-US" altLang="ko-KR" sz="1500" b="1" dirty="0" err="1"/>
              <a:t>distanceOfTipToElement</a:t>
            </a:r>
            <a:r>
              <a:rPr lang="en-US" altLang="ko-KR" sz="1500" dirty="0"/>
              <a:t>(Transform </a:t>
            </a:r>
            <a:r>
              <a:rPr lang="en-US" altLang="ko-KR" sz="1500" dirty="0" err="1"/>
              <a:t>UIElement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지정된 위치 값</a:t>
            </a:r>
            <a:endParaRPr lang="en-US" altLang="ko-KR" sz="1500" dirty="0" smtClean="0"/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float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distanceOfTipToPointer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검지손가락 끝의 포인터 값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getTouchingMode</a:t>
            </a:r>
            <a:r>
              <a:rPr lang="en-US" altLang="ko-KR" sz="1500" dirty="0" smtClean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손가락이 터치하는지 여부를 판단해서 반환 하는 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 err="1" smtClean="0"/>
              <a:t>bool</a:t>
            </a:r>
            <a:r>
              <a:rPr lang="en-US" altLang="ko-KR" sz="1500" dirty="0"/>
              <a:t> </a:t>
            </a:r>
            <a:r>
              <a:rPr lang="en-US" altLang="ko-KR" sz="1500" b="1" dirty="0" err="1"/>
              <a:t>isTriggeringInteraction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whichHand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whichFinger</a:t>
            </a:r>
            <a:r>
              <a:rPr lang="en-US" altLang="ko-KR" sz="15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클릭이 되면 </a:t>
            </a:r>
            <a:r>
              <a:rPr lang="en-US" altLang="ko-KR" sz="1500" dirty="0" smtClean="0"/>
              <a:t>True</a:t>
            </a:r>
            <a:r>
              <a:rPr lang="ko-KR" altLang="en-US" sz="1500" dirty="0" smtClean="0"/>
              <a:t>를 반환하는 </a:t>
            </a:r>
            <a:r>
              <a:rPr lang="en-US" altLang="ko-KR" sz="1500" dirty="0" err="1" smtClean="0"/>
              <a:t>bool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함수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500" dirty="0"/>
              <a:t>void </a:t>
            </a:r>
            <a:r>
              <a:rPr lang="en-US" altLang="ko-KR" sz="1500" b="1" dirty="0" err="1"/>
              <a:t>lerpPointerColor</a:t>
            </a:r>
            <a:r>
              <a:rPr lang="en-US" altLang="ko-KR" sz="1500" dirty="0"/>
              <a:t>(</a:t>
            </a:r>
            <a:r>
              <a:rPr lang="en-US" altLang="ko-KR" sz="1500" dirty="0" err="1"/>
              <a:t>int</a:t>
            </a:r>
            <a:r>
              <a:rPr lang="en-US" altLang="ko-KR" sz="1500" dirty="0"/>
              <a:t> </a:t>
            </a:r>
            <a:r>
              <a:rPr lang="en-US" altLang="ko-KR" sz="1500" dirty="0" err="1"/>
              <a:t>whichPointer</a:t>
            </a:r>
            <a:r>
              <a:rPr lang="en-US" altLang="ko-KR" sz="1500" dirty="0"/>
              <a:t>, Color </a:t>
            </a:r>
            <a:r>
              <a:rPr lang="en-US" altLang="ko-KR" sz="1500" dirty="0" err="1"/>
              <a:t>color</a:t>
            </a:r>
            <a:r>
              <a:rPr lang="en-US" altLang="ko-KR" sz="1500" dirty="0"/>
              <a:t>, float </a:t>
            </a:r>
            <a:r>
              <a:rPr lang="en-US" altLang="ko-KR" sz="1500" dirty="0" err="1"/>
              <a:t>lerpalpha</a:t>
            </a:r>
            <a:r>
              <a:rPr lang="en-US" altLang="ko-KR" sz="15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 smtClean="0"/>
              <a:t>- </a:t>
            </a:r>
            <a:r>
              <a:rPr lang="ko-KR" altLang="en-US" sz="1500" dirty="0" smtClean="0"/>
              <a:t>지정된 색상으로 커서의 색상을 변경하는 함수</a:t>
            </a:r>
            <a:endParaRPr lang="en-US" altLang="ko-KR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1350172"/>
            <a:ext cx="26411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사용 함수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1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모듈 상세 설계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87624" y="1419698"/>
            <a:ext cx="3210568" cy="5564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실행 영상</a:t>
            </a:r>
            <a:endParaRPr lang="ko-KR" altLang="en-US" sz="2000" dirty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1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76622" y="487005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수행 시나리오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1484784"/>
            <a:ext cx="8552235" cy="4975853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844825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 인식을 통한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그림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5576" y="274708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 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모</a:t>
            </a:r>
            <a:r>
              <a:rPr lang="ko-KR" altLang="en-US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델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576" y="3648674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좌표를 꼭지점 삼아서 만든 </a:t>
            </a:r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도형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5576" y="4509120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색이 칠해지지 않은 모델 색상 </a:t>
            </a:r>
            <a:r>
              <a:rPr lang="ko-KR" altLang="en-US" sz="2400" dirty="0" err="1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매핑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940" y="5409219"/>
            <a:ext cx="7488832" cy="6480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 </a:t>
            </a:r>
            <a:r>
              <a:rPr lang="ko-KR" altLang="en-US" sz="2400" dirty="0" smtClean="0">
                <a:solidFill>
                  <a:schemeClr val="tx1"/>
                </a:solidFill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완성된 그림의 움직임 표현</a:t>
            </a:r>
            <a:endParaRPr lang="en-US" altLang="ko-KR" sz="2400" dirty="0" smtClean="0">
              <a:solidFill>
                <a:schemeClr val="tx1"/>
              </a:solidFill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17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214618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웃는 얼굴 10">
            <a:hlinkClick r:id="rId3" action="ppaction://hlinksldjump"/>
          </p:cNvPr>
          <p:cNvSpPr/>
          <p:nvPr/>
        </p:nvSpPr>
        <p:spPr>
          <a:xfrm>
            <a:off x="7268997" y="1603868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시스템 구성도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7" y="1075724"/>
            <a:ext cx="8552235" cy="5449619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C80DD-AB2E-4718-90F4-1564A6642AC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 descr="C:\Users\HYP\Desktop\시스템 구성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93" y="971768"/>
            <a:ext cx="7833501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3388808" y="1240185"/>
            <a:ext cx="0" cy="11521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179513" y="1124744"/>
            <a:ext cx="8840266" cy="5256584"/>
          </a:xfrm>
          <a:prstGeom prst="roundRect">
            <a:avLst/>
          </a:prstGeom>
          <a:solidFill>
            <a:srgbClr val="F2E5D4">
              <a:alpha val="54000"/>
            </a:srgbClr>
          </a:solidFill>
          <a:ln w="76200">
            <a:solidFill>
              <a:srgbClr val="FF1C3D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44408" y="6356350"/>
            <a:ext cx="442392" cy="365125"/>
          </a:xfrm>
        </p:spPr>
        <p:txBody>
          <a:bodyPr/>
          <a:lstStyle/>
          <a:p>
            <a:fld id="{DCCC80DD-AB2E-4718-90F4-1564A6642AC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5576" y="116632"/>
            <a:ext cx="6048672" cy="7200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User Interface</a:t>
            </a:r>
            <a:endParaRPr lang="ko-KR" altLang="en-US" sz="4000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707307"/>
            <a:ext cx="5760640" cy="4320480"/>
            <a:chOff x="3231254" y="1881512"/>
            <a:chExt cx="2595316" cy="17245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254" y="1881512"/>
              <a:ext cx="2595316" cy="1656950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3419872" y="2219973"/>
              <a:ext cx="2232248" cy="993002"/>
              <a:chOff x="1619672" y="1799116"/>
              <a:chExt cx="5976664" cy="2683704"/>
            </a:xfrm>
          </p:grpSpPr>
          <p:sp>
            <p:nvSpPr>
              <p:cNvPr id="6" name="모서리가 둥근 직사각형 5"/>
              <p:cNvSpPr/>
              <p:nvPr/>
            </p:nvSpPr>
            <p:spPr>
              <a:xfrm>
                <a:off x="1619672" y="1799116"/>
                <a:ext cx="5976664" cy="2683704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051720" y="279429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그림 그리기</a:t>
                </a:r>
                <a:endParaRPr lang="ko-KR" altLang="en-US" sz="1200" b="1" dirty="0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923928" y="27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따라 그리기</a:t>
                </a:r>
                <a:endParaRPr lang="ko-KR" altLang="en-US" sz="1200" b="1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5796136" y="2826636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도형 만들기</a:t>
                </a:r>
                <a:endParaRPr lang="ko-KR" altLang="en-US" sz="1200" b="1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867531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색칠하기</a:t>
                </a:r>
                <a:endParaRPr lang="ko-KR" altLang="en-US" sz="1200" b="1" dirty="0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4968045" y="3690733"/>
                <a:ext cx="1440160" cy="5040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/>
                  <a:t>움직이는 그림</a:t>
                </a:r>
                <a:endParaRPr lang="ko-KR" altLang="en-US" sz="1200" b="1" dirty="0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1619672" y="2492896"/>
                <a:ext cx="5976664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368313" y="1883456"/>
                <a:ext cx="2427823" cy="5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 smtClean="0">
                    <a:solidFill>
                      <a:schemeClr val="accent1"/>
                    </a:solidFill>
                  </a:rPr>
                  <a:t>CONTENTS</a:t>
                </a:r>
                <a:endParaRPr lang="ko-KR" altLang="en-US" sz="2500" b="1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333" y="2796783"/>
              <a:ext cx="809325" cy="80932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773517" y="3111602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55475" y="3105079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44729" y="3138360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86424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194107" y="3933056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611764" y="1786172"/>
            <a:ext cx="2352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1.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그림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2.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따라 그리기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3.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도형 만들기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4.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색칠하기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5.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움직이는 그림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  <a:p>
            <a:r>
              <a:rPr lang="en-US" altLang="ko-KR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6.</a:t>
            </a:r>
            <a:r>
              <a:rPr lang="ko-KR" altLang="en-US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 현재 작업중인 손</a:t>
            </a:r>
            <a:endParaRPr lang="en-US" altLang="ko-KR" b="1" dirty="0" smtClean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51218" y="5208507"/>
            <a:ext cx="3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88398" y="1230253"/>
            <a:ext cx="23402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latin typeface="타이포_뽀로로 M" panose="02020503020101020101" pitchFamily="18" charset="-127"/>
                <a:ea typeface="타이포_뽀로로 M" panose="02020503020101020101" pitchFamily="18" charset="-127"/>
              </a:rPr>
              <a:t>메인 화면</a:t>
            </a:r>
            <a:endParaRPr lang="ko-KR" altLang="en-US" sz="2500" b="1" dirty="0">
              <a:latin typeface="타이포_뽀로로 M" panose="02020503020101020101" pitchFamily="18" charset="-127"/>
              <a:ea typeface="타이포_뽀로로 M" panose="02020503020101020101" pitchFamily="18" charset="-127"/>
            </a:endParaRPr>
          </a:p>
        </p:txBody>
      </p:sp>
      <p:pic>
        <p:nvPicPr>
          <p:cNvPr id="30" name="Picture 9" descr="C:\Users\HYP\Desktop\logo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1"/>
          <a:stretch/>
        </p:blipFill>
        <p:spPr bwMode="auto">
          <a:xfrm>
            <a:off x="6804248" y="-5532"/>
            <a:ext cx="2497406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웃는 얼굴 33">
            <a:hlinkClick r:id="rId5" action="ppaction://hlinksldjump"/>
          </p:cNvPr>
          <p:cNvSpPr/>
          <p:nvPr/>
        </p:nvSpPr>
        <p:spPr>
          <a:xfrm>
            <a:off x="7268997" y="4542293"/>
            <a:ext cx="744647" cy="744647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4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5589</TotalTime>
  <Words>2180</Words>
  <Application>Microsoft Office PowerPoint</Application>
  <PresentationFormat>화면 슬라이드 쇼(4:3)</PresentationFormat>
  <Paragraphs>817</Paragraphs>
  <Slides>68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굴림</vt:lpstr>
      <vt:lpstr>Arial</vt:lpstr>
      <vt:lpstr>한컴 윤고딕 240</vt:lpstr>
      <vt:lpstr>타이포_뽀로로 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HYP</dc:creator>
  <cp:lastModifiedBy>USER</cp:lastModifiedBy>
  <cp:revision>159</cp:revision>
  <dcterms:created xsi:type="dcterms:W3CDTF">2016-11-29T08:50:45Z</dcterms:created>
  <dcterms:modified xsi:type="dcterms:W3CDTF">2017-02-19T14:18:14Z</dcterms:modified>
</cp:coreProperties>
</file>